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handoutMasterIdLst>
    <p:handoutMasterId r:id="rId46"/>
  </p:handoutMasterIdLst>
  <p:sldIdLst>
    <p:sldId id="256" r:id="rId3"/>
    <p:sldId id="368" r:id="rId4"/>
    <p:sldId id="355" r:id="rId5"/>
    <p:sldId id="356" r:id="rId6"/>
    <p:sldId id="357" r:id="rId7"/>
    <p:sldId id="370" r:id="rId8"/>
    <p:sldId id="365" r:id="rId9"/>
    <p:sldId id="361" r:id="rId10"/>
    <p:sldId id="372" r:id="rId11"/>
    <p:sldId id="349" r:id="rId12"/>
    <p:sldId id="373" r:id="rId13"/>
    <p:sldId id="374" r:id="rId14"/>
    <p:sldId id="375" r:id="rId15"/>
    <p:sldId id="367" r:id="rId16"/>
    <p:sldId id="381" r:id="rId17"/>
    <p:sldId id="382" r:id="rId18"/>
    <p:sldId id="383" r:id="rId19"/>
    <p:sldId id="384" r:id="rId20"/>
    <p:sldId id="385" r:id="rId21"/>
    <p:sldId id="386" r:id="rId22"/>
    <p:sldId id="387" r:id="rId23"/>
    <p:sldId id="389" r:id="rId24"/>
    <p:sldId id="390" r:id="rId25"/>
    <p:sldId id="371" r:id="rId26"/>
    <p:sldId id="391" r:id="rId27"/>
    <p:sldId id="392" r:id="rId28"/>
    <p:sldId id="319" r:id="rId29"/>
    <p:sldId id="388" r:id="rId30"/>
    <p:sldId id="377" r:id="rId31"/>
    <p:sldId id="369" r:id="rId32"/>
    <p:sldId id="321" r:id="rId33"/>
    <p:sldId id="322" r:id="rId34"/>
    <p:sldId id="323" r:id="rId35"/>
    <p:sldId id="324" r:id="rId36"/>
    <p:sldId id="325" r:id="rId37"/>
    <p:sldId id="326" r:id="rId38"/>
    <p:sldId id="327" r:id="rId39"/>
    <p:sldId id="328" r:id="rId40"/>
    <p:sldId id="329" r:id="rId41"/>
    <p:sldId id="330" r:id="rId42"/>
    <p:sldId id="331" r:id="rId43"/>
    <p:sldId id="273" r:id="rId4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52E73-5781-46CD-ACB1-75BCDDDB2E5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6CCAA853-FA1D-4991-B95E-44112094A788}">
      <dgm:prSet phldrT="[Text]"/>
      <dgm:spPr/>
      <dgm:t>
        <a:bodyPr/>
        <a:lstStyle/>
        <a:p>
          <a:r>
            <a:rPr lang="en-GB" dirty="0" smtClean="0"/>
            <a:t>Hargreaves’ report May 2011</a:t>
          </a:r>
          <a:endParaRPr lang="en-GB" dirty="0"/>
        </a:p>
      </dgm:t>
    </dgm:pt>
    <dgm:pt modelId="{97B94853-9347-4BAC-82D9-022BD5A40985}" type="parTrans" cxnId="{0E6C4700-010D-4422-9A75-AB1C49500BFF}">
      <dgm:prSet/>
      <dgm:spPr/>
      <dgm:t>
        <a:bodyPr/>
        <a:lstStyle/>
        <a:p>
          <a:endParaRPr lang="en-GB"/>
        </a:p>
      </dgm:t>
    </dgm:pt>
    <dgm:pt modelId="{1EF008FD-86BB-4BAC-A43D-70276DC0E8A3}" type="sibTrans" cxnId="{0E6C4700-010D-4422-9A75-AB1C49500BFF}">
      <dgm:prSet/>
      <dgm:spPr/>
      <dgm:t>
        <a:bodyPr/>
        <a:lstStyle/>
        <a:p>
          <a:endParaRPr lang="en-GB"/>
        </a:p>
      </dgm:t>
    </dgm:pt>
    <dgm:pt modelId="{54B22B17-2234-4F3F-996C-676668DC6F2C}">
      <dgm:prSet phldrT="[Text]"/>
      <dgm:spPr/>
      <dgm:t>
        <a:bodyPr/>
        <a:lstStyle/>
        <a:p>
          <a:r>
            <a:rPr lang="en-GB" dirty="0" smtClean="0"/>
            <a:t>Government response August 2011</a:t>
          </a:r>
          <a:endParaRPr lang="en-GB" dirty="0"/>
        </a:p>
      </dgm:t>
    </dgm:pt>
    <dgm:pt modelId="{89BCB16F-06B4-44A6-86B9-F2A2CA78078D}" type="parTrans" cxnId="{90A6762F-2482-473A-AAF5-73839AFF847E}">
      <dgm:prSet/>
      <dgm:spPr/>
      <dgm:t>
        <a:bodyPr/>
        <a:lstStyle/>
        <a:p>
          <a:endParaRPr lang="en-GB"/>
        </a:p>
      </dgm:t>
    </dgm:pt>
    <dgm:pt modelId="{3D113F1D-B8C5-4856-A001-7E06A998C11F}" type="sibTrans" cxnId="{90A6762F-2482-473A-AAF5-73839AFF847E}">
      <dgm:prSet/>
      <dgm:spPr/>
      <dgm:t>
        <a:bodyPr/>
        <a:lstStyle/>
        <a:p>
          <a:endParaRPr lang="en-GB"/>
        </a:p>
      </dgm:t>
    </dgm:pt>
    <dgm:pt modelId="{CBDF136C-CB80-4A45-9FFE-10F97213D0BE}">
      <dgm:prSet/>
      <dgm:spPr/>
      <dgm:t>
        <a:bodyPr/>
        <a:lstStyle/>
        <a:p>
          <a:r>
            <a:rPr lang="en-GB" dirty="0" smtClean="0"/>
            <a:t>Copyright Hub launched July 2013</a:t>
          </a:r>
          <a:endParaRPr lang="en-GB" dirty="0"/>
        </a:p>
      </dgm:t>
    </dgm:pt>
    <dgm:pt modelId="{3E499B4C-B110-4AFB-AA2E-E013DC4D017B}" type="parTrans" cxnId="{7234DD13-6920-4EE4-B0E8-8279CDDBD5AB}">
      <dgm:prSet/>
      <dgm:spPr/>
      <dgm:t>
        <a:bodyPr/>
        <a:lstStyle/>
        <a:p>
          <a:endParaRPr lang="en-GB"/>
        </a:p>
      </dgm:t>
    </dgm:pt>
    <dgm:pt modelId="{C18D33EA-AD4F-4EFD-BE4E-05320F50C0DE}" type="sibTrans" cxnId="{7234DD13-6920-4EE4-B0E8-8279CDDBD5AB}">
      <dgm:prSet/>
      <dgm:spPr/>
      <dgm:t>
        <a:bodyPr/>
        <a:lstStyle/>
        <a:p>
          <a:endParaRPr lang="en-GB"/>
        </a:p>
      </dgm:t>
    </dgm:pt>
    <dgm:pt modelId="{0ADFE6D6-6ACD-45AE-BDE9-FBE79F514160}">
      <dgm:prSet/>
      <dgm:spPr/>
      <dgm:t>
        <a:bodyPr/>
        <a:lstStyle/>
        <a:p>
          <a:r>
            <a:rPr lang="en-GB" dirty="0" smtClean="0"/>
            <a:t>New exceptions legislation expected Feb 2014</a:t>
          </a:r>
          <a:endParaRPr lang="en-GB" dirty="0"/>
        </a:p>
      </dgm:t>
    </dgm:pt>
    <dgm:pt modelId="{CBB73DE5-A2EF-498C-B853-0C2210DD6435}" type="parTrans" cxnId="{7A7FC61B-5243-4066-9A4B-5E71FC7CCE6C}">
      <dgm:prSet/>
      <dgm:spPr/>
      <dgm:t>
        <a:bodyPr/>
        <a:lstStyle/>
        <a:p>
          <a:endParaRPr lang="en-GB"/>
        </a:p>
      </dgm:t>
    </dgm:pt>
    <dgm:pt modelId="{C3D03426-341F-4A93-9032-17A15ED3D29A}" type="sibTrans" cxnId="{7A7FC61B-5243-4066-9A4B-5E71FC7CCE6C}">
      <dgm:prSet/>
      <dgm:spPr/>
      <dgm:t>
        <a:bodyPr/>
        <a:lstStyle/>
        <a:p>
          <a:endParaRPr lang="en-GB"/>
        </a:p>
      </dgm:t>
    </dgm:pt>
    <dgm:pt modelId="{9E61DB5F-390D-48BF-A8DE-D8F4D5C3826A}">
      <dgm:prSet/>
      <dgm:spPr/>
      <dgm:t>
        <a:bodyPr/>
        <a:lstStyle/>
        <a:p>
          <a:r>
            <a:rPr lang="en-GB" dirty="0" smtClean="0"/>
            <a:t>New exceptions June 2014</a:t>
          </a:r>
          <a:endParaRPr lang="en-GB" dirty="0"/>
        </a:p>
      </dgm:t>
    </dgm:pt>
    <dgm:pt modelId="{86C482F7-10DC-4DA7-B9CD-B81B060FF40C}" type="parTrans" cxnId="{F47C7ADB-283C-4712-A978-0358DCCEAF6F}">
      <dgm:prSet/>
      <dgm:spPr/>
      <dgm:t>
        <a:bodyPr/>
        <a:lstStyle/>
        <a:p>
          <a:endParaRPr lang="en-GB"/>
        </a:p>
      </dgm:t>
    </dgm:pt>
    <dgm:pt modelId="{FFDF9277-39A3-4B78-BFDA-CE7D29BCD515}" type="sibTrans" cxnId="{F47C7ADB-283C-4712-A978-0358DCCEAF6F}">
      <dgm:prSet/>
      <dgm:spPr/>
      <dgm:t>
        <a:bodyPr/>
        <a:lstStyle/>
        <a:p>
          <a:endParaRPr lang="en-GB"/>
        </a:p>
      </dgm:t>
    </dgm:pt>
    <dgm:pt modelId="{860A5A4B-EC18-47D9-8A01-CFC451197093}">
      <dgm:prSet phldrT="[Text]"/>
      <dgm:spPr/>
      <dgm:t>
        <a:bodyPr/>
        <a:lstStyle/>
        <a:p>
          <a:r>
            <a:rPr lang="en-GB" dirty="0" smtClean="0"/>
            <a:t>Enterprise &amp; Regulatory Reform (ERR) Act - Royal Assent April 2013</a:t>
          </a:r>
          <a:endParaRPr lang="en-GB" dirty="0"/>
        </a:p>
      </dgm:t>
    </dgm:pt>
    <dgm:pt modelId="{BDD20CEB-4C25-4FCE-953F-9CD299E9D96B}" type="parTrans" cxnId="{D8B32AEA-AC83-43DB-9C1F-08C801016135}">
      <dgm:prSet/>
      <dgm:spPr/>
      <dgm:t>
        <a:bodyPr/>
        <a:lstStyle/>
        <a:p>
          <a:endParaRPr lang="en-GB"/>
        </a:p>
      </dgm:t>
    </dgm:pt>
    <dgm:pt modelId="{973103BC-B9FF-4115-AEC5-30ADAE4B3836}" type="sibTrans" cxnId="{D8B32AEA-AC83-43DB-9C1F-08C801016135}">
      <dgm:prSet/>
      <dgm:spPr/>
      <dgm:t>
        <a:bodyPr/>
        <a:lstStyle/>
        <a:p>
          <a:endParaRPr lang="en-GB"/>
        </a:p>
      </dgm:t>
    </dgm:pt>
    <dgm:pt modelId="{E74E46A4-C82E-45DE-85F0-F7C532DD211C}">
      <dgm:prSet/>
      <dgm:spPr/>
      <dgm:t>
        <a:bodyPr/>
        <a:lstStyle/>
        <a:p>
          <a:r>
            <a:rPr lang="en-GB" dirty="0" smtClean="0"/>
            <a:t>More new exceptions due October 2014</a:t>
          </a:r>
          <a:endParaRPr lang="en-GB" dirty="0"/>
        </a:p>
      </dgm:t>
    </dgm:pt>
    <dgm:pt modelId="{E6926D02-8321-4C1B-880F-F79A97C3A7B1}" type="parTrans" cxnId="{844D4795-D692-4E46-B493-EF847272F7AB}">
      <dgm:prSet/>
      <dgm:spPr/>
      <dgm:t>
        <a:bodyPr/>
        <a:lstStyle/>
        <a:p>
          <a:endParaRPr lang="en-GB"/>
        </a:p>
      </dgm:t>
    </dgm:pt>
    <dgm:pt modelId="{BBBC3698-CE34-49AD-8414-26B7F01281D4}" type="sibTrans" cxnId="{844D4795-D692-4E46-B493-EF847272F7AB}">
      <dgm:prSet/>
      <dgm:spPr/>
      <dgm:t>
        <a:bodyPr/>
        <a:lstStyle/>
        <a:p>
          <a:endParaRPr lang="en-GB"/>
        </a:p>
      </dgm:t>
    </dgm:pt>
    <dgm:pt modelId="{ACE13C19-6573-47A8-9E8E-A817235E3DB9}" type="pres">
      <dgm:prSet presAssocID="{1D652E73-5781-46CD-ACB1-75BCDDDB2E54}" presName="Name0" presStyleCnt="0">
        <dgm:presLayoutVars>
          <dgm:dir/>
          <dgm:resizeHandles val="exact"/>
        </dgm:presLayoutVars>
      </dgm:prSet>
      <dgm:spPr/>
      <dgm:t>
        <a:bodyPr/>
        <a:lstStyle/>
        <a:p>
          <a:endParaRPr lang="en-GB"/>
        </a:p>
      </dgm:t>
    </dgm:pt>
    <dgm:pt modelId="{9C009479-FD8E-41C6-AB84-843A83DFA95F}" type="pres">
      <dgm:prSet presAssocID="{1D652E73-5781-46CD-ACB1-75BCDDDB2E54}" presName="arrow" presStyleLbl="bgShp" presStyleIdx="0" presStyleCnt="1"/>
      <dgm:spPr/>
    </dgm:pt>
    <dgm:pt modelId="{6183EB00-F06C-4C23-8B85-357805C9689F}" type="pres">
      <dgm:prSet presAssocID="{1D652E73-5781-46CD-ACB1-75BCDDDB2E54}" presName="points" presStyleCnt="0"/>
      <dgm:spPr/>
    </dgm:pt>
    <dgm:pt modelId="{4719976C-2CDF-4EB8-B828-92F7AE7DB91F}" type="pres">
      <dgm:prSet presAssocID="{6CCAA853-FA1D-4991-B95E-44112094A788}" presName="compositeA" presStyleCnt="0"/>
      <dgm:spPr/>
    </dgm:pt>
    <dgm:pt modelId="{E6033441-7B42-4813-AD41-3FB9F4D0B5F5}" type="pres">
      <dgm:prSet presAssocID="{6CCAA853-FA1D-4991-B95E-44112094A788}" presName="textA" presStyleLbl="revTx" presStyleIdx="0" presStyleCnt="7" custLinFactNeighborX="89313" custLinFactNeighborY="24">
        <dgm:presLayoutVars>
          <dgm:bulletEnabled val="1"/>
        </dgm:presLayoutVars>
      </dgm:prSet>
      <dgm:spPr/>
      <dgm:t>
        <a:bodyPr/>
        <a:lstStyle/>
        <a:p>
          <a:endParaRPr lang="en-GB"/>
        </a:p>
      </dgm:t>
    </dgm:pt>
    <dgm:pt modelId="{C19FED29-4886-41C8-A839-21B0F7F3A664}" type="pres">
      <dgm:prSet presAssocID="{6CCAA853-FA1D-4991-B95E-44112094A788}" presName="circleA" presStyleLbl="node1" presStyleIdx="0" presStyleCnt="7"/>
      <dgm:spPr/>
    </dgm:pt>
    <dgm:pt modelId="{EE1C0AF5-29BC-41BD-827A-453CE7180183}" type="pres">
      <dgm:prSet presAssocID="{6CCAA853-FA1D-4991-B95E-44112094A788}" presName="spaceA" presStyleCnt="0"/>
      <dgm:spPr/>
    </dgm:pt>
    <dgm:pt modelId="{8FE2B1FA-2E57-4F28-9AAA-7840E835FAC3}" type="pres">
      <dgm:prSet presAssocID="{1EF008FD-86BB-4BAC-A43D-70276DC0E8A3}" presName="space" presStyleCnt="0"/>
      <dgm:spPr/>
    </dgm:pt>
    <dgm:pt modelId="{3BA603CD-EB55-408D-BAD9-519171ECEC97}" type="pres">
      <dgm:prSet presAssocID="{54B22B17-2234-4F3F-996C-676668DC6F2C}" presName="compositeB" presStyleCnt="0"/>
      <dgm:spPr/>
    </dgm:pt>
    <dgm:pt modelId="{E043AE23-1543-420C-96EA-2FDB20C3C197}" type="pres">
      <dgm:prSet presAssocID="{54B22B17-2234-4F3F-996C-676668DC6F2C}" presName="textB" presStyleLbl="revTx" presStyleIdx="1" presStyleCnt="7">
        <dgm:presLayoutVars>
          <dgm:bulletEnabled val="1"/>
        </dgm:presLayoutVars>
      </dgm:prSet>
      <dgm:spPr/>
      <dgm:t>
        <a:bodyPr/>
        <a:lstStyle/>
        <a:p>
          <a:endParaRPr lang="en-GB"/>
        </a:p>
      </dgm:t>
    </dgm:pt>
    <dgm:pt modelId="{C5525973-500B-475A-B410-E9F5573C8429}" type="pres">
      <dgm:prSet presAssocID="{54B22B17-2234-4F3F-996C-676668DC6F2C}" presName="circleB" presStyleLbl="node1" presStyleIdx="1" presStyleCnt="7"/>
      <dgm:spPr/>
    </dgm:pt>
    <dgm:pt modelId="{0E105B04-92E4-483E-B43E-D911B4715964}" type="pres">
      <dgm:prSet presAssocID="{54B22B17-2234-4F3F-996C-676668DC6F2C}" presName="spaceB" presStyleCnt="0"/>
      <dgm:spPr/>
    </dgm:pt>
    <dgm:pt modelId="{B9FEF516-E8DB-4CC7-89C4-951EB26FBA7C}" type="pres">
      <dgm:prSet presAssocID="{3D113F1D-B8C5-4856-A001-7E06A998C11F}" presName="space" presStyleCnt="0"/>
      <dgm:spPr/>
    </dgm:pt>
    <dgm:pt modelId="{AF88560B-2CAA-4C91-9EE7-7DDDD39B9DAE}" type="pres">
      <dgm:prSet presAssocID="{860A5A4B-EC18-47D9-8A01-CFC451197093}" presName="compositeA" presStyleCnt="0"/>
      <dgm:spPr/>
    </dgm:pt>
    <dgm:pt modelId="{B9A02D9C-21A9-4729-81ED-9F06F598FD11}" type="pres">
      <dgm:prSet presAssocID="{860A5A4B-EC18-47D9-8A01-CFC451197093}" presName="textA" presStyleLbl="revTx" presStyleIdx="2" presStyleCnt="7">
        <dgm:presLayoutVars>
          <dgm:bulletEnabled val="1"/>
        </dgm:presLayoutVars>
      </dgm:prSet>
      <dgm:spPr/>
      <dgm:t>
        <a:bodyPr/>
        <a:lstStyle/>
        <a:p>
          <a:endParaRPr lang="en-GB"/>
        </a:p>
      </dgm:t>
    </dgm:pt>
    <dgm:pt modelId="{0CF558E0-7BFF-4900-AF2C-92D501292CCC}" type="pres">
      <dgm:prSet presAssocID="{860A5A4B-EC18-47D9-8A01-CFC451197093}" presName="circleA" presStyleLbl="node1" presStyleIdx="2" presStyleCnt="7"/>
      <dgm:spPr/>
    </dgm:pt>
    <dgm:pt modelId="{6F718375-80D7-4D6A-ADE0-59C5284FC984}" type="pres">
      <dgm:prSet presAssocID="{860A5A4B-EC18-47D9-8A01-CFC451197093}" presName="spaceA" presStyleCnt="0"/>
      <dgm:spPr/>
    </dgm:pt>
    <dgm:pt modelId="{80C0C991-E86B-4994-9415-7C16CB1090E1}" type="pres">
      <dgm:prSet presAssocID="{973103BC-B9FF-4115-AEC5-30ADAE4B3836}" presName="space" presStyleCnt="0"/>
      <dgm:spPr/>
    </dgm:pt>
    <dgm:pt modelId="{19DD1AD1-AE10-467A-8477-A36BCAC02133}" type="pres">
      <dgm:prSet presAssocID="{CBDF136C-CB80-4A45-9FFE-10F97213D0BE}" presName="compositeB" presStyleCnt="0"/>
      <dgm:spPr/>
    </dgm:pt>
    <dgm:pt modelId="{28B17144-3FB1-4D58-B7B8-2FC7777CCA67}" type="pres">
      <dgm:prSet presAssocID="{CBDF136C-CB80-4A45-9FFE-10F97213D0BE}" presName="textB" presStyleLbl="revTx" presStyleIdx="3" presStyleCnt="7">
        <dgm:presLayoutVars>
          <dgm:bulletEnabled val="1"/>
        </dgm:presLayoutVars>
      </dgm:prSet>
      <dgm:spPr/>
      <dgm:t>
        <a:bodyPr/>
        <a:lstStyle/>
        <a:p>
          <a:endParaRPr lang="en-GB"/>
        </a:p>
      </dgm:t>
    </dgm:pt>
    <dgm:pt modelId="{56CD89B9-5966-43CE-A44A-58AA6957D1C5}" type="pres">
      <dgm:prSet presAssocID="{CBDF136C-CB80-4A45-9FFE-10F97213D0BE}" presName="circleB" presStyleLbl="node1" presStyleIdx="3" presStyleCnt="7"/>
      <dgm:spPr/>
    </dgm:pt>
    <dgm:pt modelId="{43A8DBF8-0752-4312-9B74-2CEC7A874E4E}" type="pres">
      <dgm:prSet presAssocID="{CBDF136C-CB80-4A45-9FFE-10F97213D0BE}" presName="spaceB" presStyleCnt="0"/>
      <dgm:spPr/>
    </dgm:pt>
    <dgm:pt modelId="{CB0C41A6-38B7-408D-9DBD-1C77C617D723}" type="pres">
      <dgm:prSet presAssocID="{C18D33EA-AD4F-4EFD-BE4E-05320F50C0DE}" presName="space" presStyleCnt="0"/>
      <dgm:spPr/>
    </dgm:pt>
    <dgm:pt modelId="{47700E62-3F8E-4AFF-9DEB-1D1D0EFD4908}" type="pres">
      <dgm:prSet presAssocID="{0ADFE6D6-6ACD-45AE-BDE9-FBE79F514160}" presName="compositeA" presStyleCnt="0"/>
      <dgm:spPr/>
    </dgm:pt>
    <dgm:pt modelId="{B247E87D-6694-4FA5-A38C-DD58702CF9DB}" type="pres">
      <dgm:prSet presAssocID="{0ADFE6D6-6ACD-45AE-BDE9-FBE79F514160}" presName="textA" presStyleLbl="revTx" presStyleIdx="4" presStyleCnt="7">
        <dgm:presLayoutVars>
          <dgm:bulletEnabled val="1"/>
        </dgm:presLayoutVars>
      </dgm:prSet>
      <dgm:spPr/>
      <dgm:t>
        <a:bodyPr/>
        <a:lstStyle/>
        <a:p>
          <a:endParaRPr lang="en-GB"/>
        </a:p>
      </dgm:t>
    </dgm:pt>
    <dgm:pt modelId="{45E21251-0C63-4DA9-8102-0DE1E02EFE56}" type="pres">
      <dgm:prSet presAssocID="{0ADFE6D6-6ACD-45AE-BDE9-FBE79F514160}" presName="circleA" presStyleLbl="node1" presStyleIdx="4" presStyleCnt="7"/>
      <dgm:spPr/>
    </dgm:pt>
    <dgm:pt modelId="{227307BE-D693-4EFC-AA51-A6CF4100BF9B}" type="pres">
      <dgm:prSet presAssocID="{0ADFE6D6-6ACD-45AE-BDE9-FBE79F514160}" presName="spaceA" presStyleCnt="0"/>
      <dgm:spPr/>
    </dgm:pt>
    <dgm:pt modelId="{90A8CAEF-DA92-4EDB-AF68-32EF9E7ACB53}" type="pres">
      <dgm:prSet presAssocID="{C3D03426-341F-4A93-9032-17A15ED3D29A}" presName="space" presStyleCnt="0"/>
      <dgm:spPr/>
    </dgm:pt>
    <dgm:pt modelId="{09ABE999-EF55-4922-ABAF-5AFD8C868385}" type="pres">
      <dgm:prSet presAssocID="{9E61DB5F-390D-48BF-A8DE-D8F4D5C3826A}" presName="compositeB" presStyleCnt="0"/>
      <dgm:spPr/>
    </dgm:pt>
    <dgm:pt modelId="{9BC4B41B-CE4C-4A9F-AB26-CC063C7722D5}" type="pres">
      <dgm:prSet presAssocID="{9E61DB5F-390D-48BF-A8DE-D8F4D5C3826A}" presName="textB" presStyleLbl="revTx" presStyleIdx="5" presStyleCnt="7">
        <dgm:presLayoutVars>
          <dgm:bulletEnabled val="1"/>
        </dgm:presLayoutVars>
      </dgm:prSet>
      <dgm:spPr/>
      <dgm:t>
        <a:bodyPr/>
        <a:lstStyle/>
        <a:p>
          <a:endParaRPr lang="en-GB"/>
        </a:p>
      </dgm:t>
    </dgm:pt>
    <dgm:pt modelId="{F7883ADF-0707-48E2-8951-45A9DC9B4835}" type="pres">
      <dgm:prSet presAssocID="{9E61DB5F-390D-48BF-A8DE-D8F4D5C3826A}" presName="circleB" presStyleLbl="node1" presStyleIdx="5" presStyleCnt="7"/>
      <dgm:spPr/>
    </dgm:pt>
    <dgm:pt modelId="{99D1B893-AF49-409D-AD85-1607F689F6CF}" type="pres">
      <dgm:prSet presAssocID="{9E61DB5F-390D-48BF-A8DE-D8F4D5C3826A}" presName="spaceB" presStyleCnt="0"/>
      <dgm:spPr/>
    </dgm:pt>
    <dgm:pt modelId="{4B689966-5D50-4D3A-88ED-72BBB165A87E}" type="pres">
      <dgm:prSet presAssocID="{FFDF9277-39A3-4B78-BFDA-CE7D29BCD515}" presName="space" presStyleCnt="0"/>
      <dgm:spPr/>
    </dgm:pt>
    <dgm:pt modelId="{B390CAD4-328E-49FF-9DFF-ADB60EBE69AE}" type="pres">
      <dgm:prSet presAssocID="{E74E46A4-C82E-45DE-85F0-F7C532DD211C}" presName="compositeA" presStyleCnt="0"/>
      <dgm:spPr/>
    </dgm:pt>
    <dgm:pt modelId="{4ECD3712-C179-4668-A48C-621723BA6AC0}" type="pres">
      <dgm:prSet presAssocID="{E74E46A4-C82E-45DE-85F0-F7C532DD211C}" presName="textA" presStyleLbl="revTx" presStyleIdx="6" presStyleCnt="7">
        <dgm:presLayoutVars>
          <dgm:bulletEnabled val="1"/>
        </dgm:presLayoutVars>
      </dgm:prSet>
      <dgm:spPr/>
      <dgm:t>
        <a:bodyPr/>
        <a:lstStyle/>
        <a:p>
          <a:endParaRPr lang="en-GB"/>
        </a:p>
      </dgm:t>
    </dgm:pt>
    <dgm:pt modelId="{578F377E-30FD-4169-9604-9E51F4B9D4A9}" type="pres">
      <dgm:prSet presAssocID="{E74E46A4-C82E-45DE-85F0-F7C532DD211C}" presName="circleA" presStyleLbl="node1" presStyleIdx="6" presStyleCnt="7"/>
      <dgm:spPr/>
    </dgm:pt>
    <dgm:pt modelId="{8FB635E6-91A1-4C1E-B09F-E0DC577126B2}" type="pres">
      <dgm:prSet presAssocID="{E74E46A4-C82E-45DE-85F0-F7C532DD211C}" presName="spaceA" presStyleCnt="0"/>
      <dgm:spPr/>
    </dgm:pt>
  </dgm:ptLst>
  <dgm:cxnLst>
    <dgm:cxn modelId="{BF3B90AD-980E-4862-B503-FA251E0F1B7E}" type="presOf" srcId="{E74E46A4-C82E-45DE-85F0-F7C532DD211C}" destId="{4ECD3712-C179-4668-A48C-621723BA6AC0}" srcOrd="0" destOrd="0" presId="urn:microsoft.com/office/officeart/2005/8/layout/hProcess11"/>
    <dgm:cxn modelId="{EBD72E9B-2BCA-4DBD-98AB-7DAC8C1511A0}" type="presOf" srcId="{54B22B17-2234-4F3F-996C-676668DC6F2C}" destId="{E043AE23-1543-420C-96EA-2FDB20C3C197}" srcOrd="0" destOrd="0" presId="urn:microsoft.com/office/officeart/2005/8/layout/hProcess11"/>
    <dgm:cxn modelId="{7234DD13-6920-4EE4-B0E8-8279CDDBD5AB}" srcId="{1D652E73-5781-46CD-ACB1-75BCDDDB2E54}" destId="{CBDF136C-CB80-4A45-9FFE-10F97213D0BE}" srcOrd="3" destOrd="0" parTransId="{3E499B4C-B110-4AFB-AA2E-E013DC4D017B}" sibTransId="{C18D33EA-AD4F-4EFD-BE4E-05320F50C0DE}"/>
    <dgm:cxn modelId="{1085217A-F3E7-482E-BED4-A599748287D9}" type="presOf" srcId="{9E61DB5F-390D-48BF-A8DE-D8F4D5C3826A}" destId="{9BC4B41B-CE4C-4A9F-AB26-CC063C7722D5}" srcOrd="0" destOrd="0" presId="urn:microsoft.com/office/officeart/2005/8/layout/hProcess11"/>
    <dgm:cxn modelId="{F47C7ADB-283C-4712-A978-0358DCCEAF6F}" srcId="{1D652E73-5781-46CD-ACB1-75BCDDDB2E54}" destId="{9E61DB5F-390D-48BF-A8DE-D8F4D5C3826A}" srcOrd="5" destOrd="0" parTransId="{86C482F7-10DC-4DA7-B9CD-B81B060FF40C}" sibTransId="{FFDF9277-39A3-4B78-BFDA-CE7D29BCD515}"/>
    <dgm:cxn modelId="{0E6C4700-010D-4422-9A75-AB1C49500BFF}" srcId="{1D652E73-5781-46CD-ACB1-75BCDDDB2E54}" destId="{6CCAA853-FA1D-4991-B95E-44112094A788}" srcOrd="0" destOrd="0" parTransId="{97B94853-9347-4BAC-82D9-022BD5A40985}" sibTransId="{1EF008FD-86BB-4BAC-A43D-70276DC0E8A3}"/>
    <dgm:cxn modelId="{D5196946-70C4-4D40-9701-6ACC5F1CB9F4}" type="presOf" srcId="{1D652E73-5781-46CD-ACB1-75BCDDDB2E54}" destId="{ACE13C19-6573-47A8-9E8E-A817235E3DB9}" srcOrd="0" destOrd="0" presId="urn:microsoft.com/office/officeart/2005/8/layout/hProcess11"/>
    <dgm:cxn modelId="{90A6762F-2482-473A-AAF5-73839AFF847E}" srcId="{1D652E73-5781-46CD-ACB1-75BCDDDB2E54}" destId="{54B22B17-2234-4F3F-996C-676668DC6F2C}" srcOrd="1" destOrd="0" parTransId="{89BCB16F-06B4-44A6-86B9-F2A2CA78078D}" sibTransId="{3D113F1D-B8C5-4856-A001-7E06A998C11F}"/>
    <dgm:cxn modelId="{E68290B6-0060-47C8-A7AA-4C3F9CB968CE}" type="presOf" srcId="{6CCAA853-FA1D-4991-B95E-44112094A788}" destId="{E6033441-7B42-4813-AD41-3FB9F4D0B5F5}" srcOrd="0" destOrd="0" presId="urn:microsoft.com/office/officeart/2005/8/layout/hProcess11"/>
    <dgm:cxn modelId="{8D77C981-ED4C-4CF2-B6D6-A2E695F3A528}" type="presOf" srcId="{860A5A4B-EC18-47D9-8A01-CFC451197093}" destId="{B9A02D9C-21A9-4729-81ED-9F06F598FD11}" srcOrd="0" destOrd="0" presId="urn:microsoft.com/office/officeart/2005/8/layout/hProcess11"/>
    <dgm:cxn modelId="{8466AD87-B7BA-4F6B-AADC-701056E6742E}" type="presOf" srcId="{CBDF136C-CB80-4A45-9FFE-10F97213D0BE}" destId="{28B17144-3FB1-4D58-B7B8-2FC7777CCA67}" srcOrd="0" destOrd="0" presId="urn:microsoft.com/office/officeart/2005/8/layout/hProcess11"/>
    <dgm:cxn modelId="{D8B32AEA-AC83-43DB-9C1F-08C801016135}" srcId="{1D652E73-5781-46CD-ACB1-75BCDDDB2E54}" destId="{860A5A4B-EC18-47D9-8A01-CFC451197093}" srcOrd="2" destOrd="0" parTransId="{BDD20CEB-4C25-4FCE-953F-9CD299E9D96B}" sibTransId="{973103BC-B9FF-4115-AEC5-30ADAE4B3836}"/>
    <dgm:cxn modelId="{844D4795-D692-4E46-B493-EF847272F7AB}" srcId="{1D652E73-5781-46CD-ACB1-75BCDDDB2E54}" destId="{E74E46A4-C82E-45DE-85F0-F7C532DD211C}" srcOrd="6" destOrd="0" parTransId="{E6926D02-8321-4C1B-880F-F79A97C3A7B1}" sibTransId="{BBBC3698-CE34-49AD-8414-26B7F01281D4}"/>
    <dgm:cxn modelId="{63A3D571-AE27-470E-8F99-81B084965E5B}" type="presOf" srcId="{0ADFE6D6-6ACD-45AE-BDE9-FBE79F514160}" destId="{B247E87D-6694-4FA5-A38C-DD58702CF9DB}" srcOrd="0" destOrd="0" presId="urn:microsoft.com/office/officeart/2005/8/layout/hProcess11"/>
    <dgm:cxn modelId="{7A7FC61B-5243-4066-9A4B-5E71FC7CCE6C}" srcId="{1D652E73-5781-46CD-ACB1-75BCDDDB2E54}" destId="{0ADFE6D6-6ACD-45AE-BDE9-FBE79F514160}" srcOrd="4" destOrd="0" parTransId="{CBB73DE5-A2EF-498C-B853-0C2210DD6435}" sibTransId="{C3D03426-341F-4A93-9032-17A15ED3D29A}"/>
    <dgm:cxn modelId="{A5489590-37D4-4F6D-B6A7-A901F78C522A}" type="presParOf" srcId="{ACE13C19-6573-47A8-9E8E-A817235E3DB9}" destId="{9C009479-FD8E-41C6-AB84-843A83DFA95F}" srcOrd="0" destOrd="0" presId="urn:microsoft.com/office/officeart/2005/8/layout/hProcess11"/>
    <dgm:cxn modelId="{D4C5184A-CD84-42B8-9637-542C2851701D}" type="presParOf" srcId="{ACE13C19-6573-47A8-9E8E-A817235E3DB9}" destId="{6183EB00-F06C-4C23-8B85-357805C9689F}" srcOrd="1" destOrd="0" presId="urn:microsoft.com/office/officeart/2005/8/layout/hProcess11"/>
    <dgm:cxn modelId="{2F90CC68-E94E-432A-BBFB-D7B803C1C1EF}" type="presParOf" srcId="{6183EB00-F06C-4C23-8B85-357805C9689F}" destId="{4719976C-2CDF-4EB8-B828-92F7AE7DB91F}" srcOrd="0" destOrd="0" presId="urn:microsoft.com/office/officeart/2005/8/layout/hProcess11"/>
    <dgm:cxn modelId="{564BD5D8-D5B9-4A70-A8D0-F0C3E7DA798E}" type="presParOf" srcId="{4719976C-2CDF-4EB8-B828-92F7AE7DB91F}" destId="{E6033441-7B42-4813-AD41-3FB9F4D0B5F5}" srcOrd="0" destOrd="0" presId="urn:microsoft.com/office/officeart/2005/8/layout/hProcess11"/>
    <dgm:cxn modelId="{40F80E70-25AF-48B1-937D-D1BBFFFAB2C9}" type="presParOf" srcId="{4719976C-2CDF-4EB8-B828-92F7AE7DB91F}" destId="{C19FED29-4886-41C8-A839-21B0F7F3A664}" srcOrd="1" destOrd="0" presId="urn:microsoft.com/office/officeart/2005/8/layout/hProcess11"/>
    <dgm:cxn modelId="{6FA9C0CD-3FCB-46B5-8254-36116AABF255}" type="presParOf" srcId="{4719976C-2CDF-4EB8-B828-92F7AE7DB91F}" destId="{EE1C0AF5-29BC-41BD-827A-453CE7180183}" srcOrd="2" destOrd="0" presId="urn:microsoft.com/office/officeart/2005/8/layout/hProcess11"/>
    <dgm:cxn modelId="{3D13BB68-7516-42D8-B117-02008544A20B}" type="presParOf" srcId="{6183EB00-F06C-4C23-8B85-357805C9689F}" destId="{8FE2B1FA-2E57-4F28-9AAA-7840E835FAC3}" srcOrd="1" destOrd="0" presId="urn:microsoft.com/office/officeart/2005/8/layout/hProcess11"/>
    <dgm:cxn modelId="{8CE874F5-8431-4B72-AB80-D63466472384}" type="presParOf" srcId="{6183EB00-F06C-4C23-8B85-357805C9689F}" destId="{3BA603CD-EB55-408D-BAD9-519171ECEC97}" srcOrd="2" destOrd="0" presId="urn:microsoft.com/office/officeart/2005/8/layout/hProcess11"/>
    <dgm:cxn modelId="{41D2B826-D6F7-47A2-9DBA-48A0042D88BC}" type="presParOf" srcId="{3BA603CD-EB55-408D-BAD9-519171ECEC97}" destId="{E043AE23-1543-420C-96EA-2FDB20C3C197}" srcOrd="0" destOrd="0" presId="urn:microsoft.com/office/officeart/2005/8/layout/hProcess11"/>
    <dgm:cxn modelId="{E6DC8A18-DE91-4857-BF5A-2FE8A519E3F6}" type="presParOf" srcId="{3BA603CD-EB55-408D-BAD9-519171ECEC97}" destId="{C5525973-500B-475A-B410-E9F5573C8429}" srcOrd="1" destOrd="0" presId="urn:microsoft.com/office/officeart/2005/8/layout/hProcess11"/>
    <dgm:cxn modelId="{B461316D-CD54-4137-ABC3-75E3BDC39A6C}" type="presParOf" srcId="{3BA603CD-EB55-408D-BAD9-519171ECEC97}" destId="{0E105B04-92E4-483E-B43E-D911B4715964}" srcOrd="2" destOrd="0" presId="urn:microsoft.com/office/officeart/2005/8/layout/hProcess11"/>
    <dgm:cxn modelId="{4ED02299-04F2-4782-8F3C-C7D04420B343}" type="presParOf" srcId="{6183EB00-F06C-4C23-8B85-357805C9689F}" destId="{B9FEF516-E8DB-4CC7-89C4-951EB26FBA7C}" srcOrd="3" destOrd="0" presId="urn:microsoft.com/office/officeart/2005/8/layout/hProcess11"/>
    <dgm:cxn modelId="{BD64CD5D-1B30-4B44-A853-EC1EA5DC3F6E}" type="presParOf" srcId="{6183EB00-F06C-4C23-8B85-357805C9689F}" destId="{AF88560B-2CAA-4C91-9EE7-7DDDD39B9DAE}" srcOrd="4" destOrd="0" presId="urn:microsoft.com/office/officeart/2005/8/layout/hProcess11"/>
    <dgm:cxn modelId="{1BE35F80-3113-4AF4-B8B0-52A01B432DDB}" type="presParOf" srcId="{AF88560B-2CAA-4C91-9EE7-7DDDD39B9DAE}" destId="{B9A02D9C-21A9-4729-81ED-9F06F598FD11}" srcOrd="0" destOrd="0" presId="urn:microsoft.com/office/officeart/2005/8/layout/hProcess11"/>
    <dgm:cxn modelId="{6FD09457-0763-4AAB-A7D7-3AC00833701B}" type="presParOf" srcId="{AF88560B-2CAA-4C91-9EE7-7DDDD39B9DAE}" destId="{0CF558E0-7BFF-4900-AF2C-92D501292CCC}" srcOrd="1" destOrd="0" presId="urn:microsoft.com/office/officeart/2005/8/layout/hProcess11"/>
    <dgm:cxn modelId="{B309FFC5-0D32-41E8-BE5F-D162F8C751DD}" type="presParOf" srcId="{AF88560B-2CAA-4C91-9EE7-7DDDD39B9DAE}" destId="{6F718375-80D7-4D6A-ADE0-59C5284FC984}" srcOrd="2" destOrd="0" presId="urn:microsoft.com/office/officeart/2005/8/layout/hProcess11"/>
    <dgm:cxn modelId="{513AFB54-FB76-4AE6-B1C5-3011BD0E08F6}" type="presParOf" srcId="{6183EB00-F06C-4C23-8B85-357805C9689F}" destId="{80C0C991-E86B-4994-9415-7C16CB1090E1}" srcOrd="5" destOrd="0" presId="urn:microsoft.com/office/officeart/2005/8/layout/hProcess11"/>
    <dgm:cxn modelId="{99723B2B-3EAE-45A9-A571-79BF36F5F0D0}" type="presParOf" srcId="{6183EB00-F06C-4C23-8B85-357805C9689F}" destId="{19DD1AD1-AE10-467A-8477-A36BCAC02133}" srcOrd="6" destOrd="0" presId="urn:microsoft.com/office/officeart/2005/8/layout/hProcess11"/>
    <dgm:cxn modelId="{84CAFEEE-E381-42D0-9EA6-89598D6B52E6}" type="presParOf" srcId="{19DD1AD1-AE10-467A-8477-A36BCAC02133}" destId="{28B17144-3FB1-4D58-B7B8-2FC7777CCA67}" srcOrd="0" destOrd="0" presId="urn:microsoft.com/office/officeart/2005/8/layout/hProcess11"/>
    <dgm:cxn modelId="{BB55641D-F17E-4E66-8F27-BD2BED1F6B80}" type="presParOf" srcId="{19DD1AD1-AE10-467A-8477-A36BCAC02133}" destId="{56CD89B9-5966-43CE-A44A-58AA6957D1C5}" srcOrd="1" destOrd="0" presId="urn:microsoft.com/office/officeart/2005/8/layout/hProcess11"/>
    <dgm:cxn modelId="{2F7C9FBC-418B-45CF-9950-B8E806ECDDA2}" type="presParOf" srcId="{19DD1AD1-AE10-467A-8477-A36BCAC02133}" destId="{43A8DBF8-0752-4312-9B74-2CEC7A874E4E}" srcOrd="2" destOrd="0" presId="urn:microsoft.com/office/officeart/2005/8/layout/hProcess11"/>
    <dgm:cxn modelId="{DAB4E358-99F5-4081-B420-120FD654861F}" type="presParOf" srcId="{6183EB00-F06C-4C23-8B85-357805C9689F}" destId="{CB0C41A6-38B7-408D-9DBD-1C77C617D723}" srcOrd="7" destOrd="0" presId="urn:microsoft.com/office/officeart/2005/8/layout/hProcess11"/>
    <dgm:cxn modelId="{76CA2249-8D4A-4B9B-B766-5CB7499E526B}" type="presParOf" srcId="{6183EB00-F06C-4C23-8B85-357805C9689F}" destId="{47700E62-3F8E-4AFF-9DEB-1D1D0EFD4908}" srcOrd="8" destOrd="0" presId="urn:microsoft.com/office/officeart/2005/8/layout/hProcess11"/>
    <dgm:cxn modelId="{9D550C16-870A-4C69-BC59-D33053F81139}" type="presParOf" srcId="{47700E62-3F8E-4AFF-9DEB-1D1D0EFD4908}" destId="{B247E87D-6694-4FA5-A38C-DD58702CF9DB}" srcOrd="0" destOrd="0" presId="urn:microsoft.com/office/officeart/2005/8/layout/hProcess11"/>
    <dgm:cxn modelId="{4C5588FD-D2B7-4EA6-9922-D5F506EC55D4}" type="presParOf" srcId="{47700E62-3F8E-4AFF-9DEB-1D1D0EFD4908}" destId="{45E21251-0C63-4DA9-8102-0DE1E02EFE56}" srcOrd="1" destOrd="0" presId="urn:microsoft.com/office/officeart/2005/8/layout/hProcess11"/>
    <dgm:cxn modelId="{A905A505-88C5-4CAB-B19C-5509027F64F1}" type="presParOf" srcId="{47700E62-3F8E-4AFF-9DEB-1D1D0EFD4908}" destId="{227307BE-D693-4EFC-AA51-A6CF4100BF9B}" srcOrd="2" destOrd="0" presId="urn:microsoft.com/office/officeart/2005/8/layout/hProcess11"/>
    <dgm:cxn modelId="{11458E12-3D94-4AA0-9A56-A1ADA53528F2}" type="presParOf" srcId="{6183EB00-F06C-4C23-8B85-357805C9689F}" destId="{90A8CAEF-DA92-4EDB-AF68-32EF9E7ACB53}" srcOrd="9" destOrd="0" presId="urn:microsoft.com/office/officeart/2005/8/layout/hProcess11"/>
    <dgm:cxn modelId="{89AA4065-3CCA-480A-8954-AF2FAA433CCA}" type="presParOf" srcId="{6183EB00-F06C-4C23-8B85-357805C9689F}" destId="{09ABE999-EF55-4922-ABAF-5AFD8C868385}" srcOrd="10" destOrd="0" presId="urn:microsoft.com/office/officeart/2005/8/layout/hProcess11"/>
    <dgm:cxn modelId="{6C6A4E6D-E677-420C-AFAA-0F57F1864F65}" type="presParOf" srcId="{09ABE999-EF55-4922-ABAF-5AFD8C868385}" destId="{9BC4B41B-CE4C-4A9F-AB26-CC063C7722D5}" srcOrd="0" destOrd="0" presId="urn:microsoft.com/office/officeart/2005/8/layout/hProcess11"/>
    <dgm:cxn modelId="{02F2B11F-E455-4CC4-B1A0-D100DEBDA17E}" type="presParOf" srcId="{09ABE999-EF55-4922-ABAF-5AFD8C868385}" destId="{F7883ADF-0707-48E2-8951-45A9DC9B4835}" srcOrd="1" destOrd="0" presId="urn:microsoft.com/office/officeart/2005/8/layout/hProcess11"/>
    <dgm:cxn modelId="{5345B45E-2EF5-4073-9199-A62CE56067D1}" type="presParOf" srcId="{09ABE999-EF55-4922-ABAF-5AFD8C868385}" destId="{99D1B893-AF49-409D-AD85-1607F689F6CF}" srcOrd="2" destOrd="0" presId="urn:microsoft.com/office/officeart/2005/8/layout/hProcess11"/>
    <dgm:cxn modelId="{2A319322-A28B-4D93-929A-6E9EEA2ABD16}" type="presParOf" srcId="{6183EB00-F06C-4C23-8B85-357805C9689F}" destId="{4B689966-5D50-4D3A-88ED-72BBB165A87E}" srcOrd="11" destOrd="0" presId="urn:microsoft.com/office/officeart/2005/8/layout/hProcess11"/>
    <dgm:cxn modelId="{A6FD605E-54CC-4C98-A428-1B88AE0642B8}" type="presParOf" srcId="{6183EB00-F06C-4C23-8B85-357805C9689F}" destId="{B390CAD4-328E-49FF-9DFF-ADB60EBE69AE}" srcOrd="12" destOrd="0" presId="urn:microsoft.com/office/officeart/2005/8/layout/hProcess11"/>
    <dgm:cxn modelId="{35367C37-6743-4E4D-8154-1656B7184B8B}" type="presParOf" srcId="{B390CAD4-328E-49FF-9DFF-ADB60EBE69AE}" destId="{4ECD3712-C179-4668-A48C-621723BA6AC0}" srcOrd="0" destOrd="0" presId="urn:microsoft.com/office/officeart/2005/8/layout/hProcess11"/>
    <dgm:cxn modelId="{0CB5161B-425E-4D6A-A696-230CD6F09436}" type="presParOf" srcId="{B390CAD4-328E-49FF-9DFF-ADB60EBE69AE}" destId="{578F377E-30FD-4169-9604-9E51F4B9D4A9}" srcOrd="1" destOrd="0" presId="urn:microsoft.com/office/officeart/2005/8/layout/hProcess11"/>
    <dgm:cxn modelId="{8AA6B825-D7BF-4D97-96CF-BDA0606886E3}" type="presParOf" srcId="{B390CAD4-328E-49FF-9DFF-ADB60EBE69AE}" destId="{8FB635E6-91A1-4C1E-B09F-E0DC577126B2}"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09479-FD8E-41C6-AB84-843A83DFA95F}">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33441-7B42-4813-AD41-3FB9F4D0B5F5}">
      <dsp:nvSpPr>
        <dsp:cNvPr id="0" name=""/>
        <dsp:cNvSpPr/>
      </dsp:nvSpPr>
      <dsp:spPr>
        <a:xfrm>
          <a:off x="906655" y="434"/>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kern="1200" dirty="0" smtClean="0"/>
            <a:t>Hargreaves’ report May 2011</a:t>
          </a:r>
          <a:endParaRPr lang="en-GB" sz="1200" kern="1200" dirty="0"/>
        </a:p>
      </dsp:txBody>
      <dsp:txXfrm>
        <a:off x="906655" y="434"/>
        <a:ext cx="1014434" cy="1810385"/>
      </dsp:txXfrm>
    </dsp:sp>
    <dsp:sp modelId="{C19FED29-4886-41C8-A839-21B0F7F3A664}">
      <dsp:nvSpPr>
        <dsp:cNvPr id="0" name=""/>
        <dsp:cNvSpPr/>
      </dsp:nvSpPr>
      <dsp:spPr>
        <a:xfrm>
          <a:off x="281552"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3AE23-1543-420C-96EA-2FDB20C3C197}">
      <dsp:nvSpPr>
        <dsp:cNvPr id="0" name=""/>
        <dsp:cNvSpPr/>
      </dsp:nvSpPr>
      <dsp:spPr>
        <a:xfrm>
          <a:off x="1065789" y="2715577"/>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t>Government response August 2011</a:t>
          </a:r>
          <a:endParaRPr lang="en-GB" sz="1200" kern="1200" dirty="0"/>
        </a:p>
      </dsp:txBody>
      <dsp:txXfrm>
        <a:off x="1065789" y="2715577"/>
        <a:ext cx="1014434" cy="1810385"/>
      </dsp:txXfrm>
    </dsp:sp>
    <dsp:sp modelId="{C5525973-500B-475A-B410-E9F5573C8429}">
      <dsp:nvSpPr>
        <dsp:cNvPr id="0" name=""/>
        <dsp:cNvSpPr/>
      </dsp:nvSpPr>
      <dsp:spPr>
        <a:xfrm>
          <a:off x="1346708"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02D9C-21A9-4729-81ED-9F06F598FD11}">
      <dsp:nvSpPr>
        <dsp:cNvPr id="0" name=""/>
        <dsp:cNvSpPr/>
      </dsp:nvSpPr>
      <dsp:spPr>
        <a:xfrm>
          <a:off x="2130946" y="0"/>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kern="1200" dirty="0" smtClean="0"/>
            <a:t>Enterprise &amp; Regulatory Reform (ERR) Act - Royal Assent April 2013</a:t>
          </a:r>
          <a:endParaRPr lang="en-GB" sz="1200" kern="1200" dirty="0"/>
        </a:p>
      </dsp:txBody>
      <dsp:txXfrm>
        <a:off x="2130946" y="0"/>
        <a:ext cx="1014434" cy="1810385"/>
      </dsp:txXfrm>
    </dsp:sp>
    <dsp:sp modelId="{0CF558E0-7BFF-4900-AF2C-92D501292CCC}">
      <dsp:nvSpPr>
        <dsp:cNvPr id="0" name=""/>
        <dsp:cNvSpPr/>
      </dsp:nvSpPr>
      <dsp:spPr>
        <a:xfrm>
          <a:off x="2411865"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17144-3FB1-4D58-B7B8-2FC7777CCA67}">
      <dsp:nvSpPr>
        <dsp:cNvPr id="0" name=""/>
        <dsp:cNvSpPr/>
      </dsp:nvSpPr>
      <dsp:spPr>
        <a:xfrm>
          <a:off x="3196102" y="2715577"/>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t>Copyright Hub launched July 2013</a:t>
          </a:r>
          <a:endParaRPr lang="en-GB" sz="1200" kern="1200" dirty="0"/>
        </a:p>
      </dsp:txBody>
      <dsp:txXfrm>
        <a:off x="3196102" y="2715577"/>
        <a:ext cx="1014434" cy="1810385"/>
      </dsp:txXfrm>
    </dsp:sp>
    <dsp:sp modelId="{56CD89B9-5966-43CE-A44A-58AA6957D1C5}">
      <dsp:nvSpPr>
        <dsp:cNvPr id="0" name=""/>
        <dsp:cNvSpPr/>
      </dsp:nvSpPr>
      <dsp:spPr>
        <a:xfrm>
          <a:off x="347702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7E87D-6694-4FA5-A38C-DD58702CF9DB}">
      <dsp:nvSpPr>
        <dsp:cNvPr id="0" name=""/>
        <dsp:cNvSpPr/>
      </dsp:nvSpPr>
      <dsp:spPr>
        <a:xfrm>
          <a:off x="4261259" y="0"/>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kern="1200" dirty="0" smtClean="0"/>
            <a:t>New exceptions legislation expected Feb 2014</a:t>
          </a:r>
          <a:endParaRPr lang="en-GB" sz="1200" kern="1200" dirty="0"/>
        </a:p>
      </dsp:txBody>
      <dsp:txXfrm>
        <a:off x="4261259" y="0"/>
        <a:ext cx="1014434" cy="1810385"/>
      </dsp:txXfrm>
    </dsp:sp>
    <dsp:sp modelId="{45E21251-0C63-4DA9-8102-0DE1E02EFE56}">
      <dsp:nvSpPr>
        <dsp:cNvPr id="0" name=""/>
        <dsp:cNvSpPr/>
      </dsp:nvSpPr>
      <dsp:spPr>
        <a:xfrm>
          <a:off x="4542178"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4B41B-CE4C-4A9F-AB26-CC063C7722D5}">
      <dsp:nvSpPr>
        <dsp:cNvPr id="0" name=""/>
        <dsp:cNvSpPr/>
      </dsp:nvSpPr>
      <dsp:spPr>
        <a:xfrm>
          <a:off x="5326415" y="2715577"/>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t>New exceptions June 2014</a:t>
          </a:r>
          <a:endParaRPr lang="en-GB" sz="1200" kern="1200" dirty="0"/>
        </a:p>
      </dsp:txBody>
      <dsp:txXfrm>
        <a:off x="5326415" y="2715577"/>
        <a:ext cx="1014434" cy="1810385"/>
      </dsp:txXfrm>
    </dsp:sp>
    <dsp:sp modelId="{F7883ADF-0707-48E2-8951-45A9DC9B4835}">
      <dsp:nvSpPr>
        <dsp:cNvPr id="0" name=""/>
        <dsp:cNvSpPr/>
      </dsp:nvSpPr>
      <dsp:spPr>
        <a:xfrm>
          <a:off x="5607334"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CD3712-C179-4668-A48C-621723BA6AC0}">
      <dsp:nvSpPr>
        <dsp:cNvPr id="0" name=""/>
        <dsp:cNvSpPr/>
      </dsp:nvSpPr>
      <dsp:spPr>
        <a:xfrm>
          <a:off x="6391572" y="0"/>
          <a:ext cx="1014434"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GB" sz="1200" kern="1200" dirty="0" smtClean="0"/>
            <a:t>More new exceptions due October 2014</a:t>
          </a:r>
          <a:endParaRPr lang="en-GB" sz="1200" kern="1200" dirty="0"/>
        </a:p>
      </dsp:txBody>
      <dsp:txXfrm>
        <a:off x="6391572" y="0"/>
        <a:ext cx="1014434" cy="1810385"/>
      </dsp:txXfrm>
    </dsp:sp>
    <dsp:sp modelId="{578F377E-30FD-4169-9604-9E51F4B9D4A9}">
      <dsp:nvSpPr>
        <dsp:cNvPr id="0" name=""/>
        <dsp:cNvSpPr/>
      </dsp:nvSpPr>
      <dsp:spPr>
        <a:xfrm>
          <a:off x="667249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484" cy="497285"/>
          </a:xfrm>
          <a:prstGeom prst="rect">
            <a:avLst/>
          </a:prstGeom>
        </p:spPr>
        <p:txBody>
          <a:bodyPr vert="horz" lIns="91029" tIns="45514" rIns="91029" bIns="45514" rtlCol="0"/>
          <a:lstStyle>
            <a:lvl1pPr algn="l">
              <a:defRPr sz="1200"/>
            </a:lvl1pPr>
          </a:lstStyle>
          <a:p>
            <a:endParaRPr lang="en-GB"/>
          </a:p>
        </p:txBody>
      </p:sp>
      <p:sp>
        <p:nvSpPr>
          <p:cNvPr id="3" name="Date Placeholder 2"/>
          <p:cNvSpPr>
            <a:spLocks noGrp="1"/>
          </p:cNvSpPr>
          <p:nvPr>
            <p:ph type="dt" sz="quarter" idx="1"/>
          </p:nvPr>
        </p:nvSpPr>
        <p:spPr>
          <a:xfrm>
            <a:off x="3884933" y="1"/>
            <a:ext cx="2971484" cy="497285"/>
          </a:xfrm>
          <a:prstGeom prst="rect">
            <a:avLst/>
          </a:prstGeom>
        </p:spPr>
        <p:txBody>
          <a:bodyPr vert="horz" lIns="91029" tIns="45514" rIns="91029" bIns="45514" rtlCol="0"/>
          <a:lstStyle>
            <a:lvl1pPr algn="r">
              <a:defRPr sz="1200"/>
            </a:lvl1pPr>
          </a:lstStyle>
          <a:p>
            <a:fld id="{CE57D8F8-74D2-4DBB-B722-D54CFC63DD5D}" type="datetimeFigureOut">
              <a:rPr lang="en-GB" smtClean="0"/>
              <a:pPr/>
              <a:t>02/07/2014</a:t>
            </a:fld>
            <a:endParaRPr lang="en-GB"/>
          </a:p>
        </p:txBody>
      </p:sp>
      <p:sp>
        <p:nvSpPr>
          <p:cNvPr id="4" name="Footer Placeholder 3"/>
          <p:cNvSpPr>
            <a:spLocks noGrp="1"/>
          </p:cNvSpPr>
          <p:nvPr>
            <p:ph type="ftr" sz="quarter" idx="2"/>
          </p:nvPr>
        </p:nvSpPr>
        <p:spPr>
          <a:xfrm>
            <a:off x="0" y="9448412"/>
            <a:ext cx="2971484" cy="497284"/>
          </a:xfrm>
          <a:prstGeom prst="rect">
            <a:avLst/>
          </a:prstGeom>
        </p:spPr>
        <p:txBody>
          <a:bodyPr vert="horz" lIns="91029" tIns="45514" rIns="91029" bIns="45514" rtlCol="0" anchor="b"/>
          <a:lstStyle>
            <a:lvl1pPr algn="l">
              <a:defRPr sz="1200"/>
            </a:lvl1pPr>
          </a:lstStyle>
          <a:p>
            <a:endParaRPr lang="en-GB"/>
          </a:p>
        </p:txBody>
      </p:sp>
      <p:sp>
        <p:nvSpPr>
          <p:cNvPr id="5" name="Slide Number Placeholder 4"/>
          <p:cNvSpPr>
            <a:spLocks noGrp="1"/>
          </p:cNvSpPr>
          <p:nvPr>
            <p:ph type="sldNum" sz="quarter" idx="3"/>
          </p:nvPr>
        </p:nvSpPr>
        <p:spPr>
          <a:xfrm>
            <a:off x="3884933" y="9448412"/>
            <a:ext cx="2971484" cy="497284"/>
          </a:xfrm>
          <a:prstGeom prst="rect">
            <a:avLst/>
          </a:prstGeom>
        </p:spPr>
        <p:txBody>
          <a:bodyPr vert="horz" lIns="91029" tIns="45514" rIns="91029" bIns="45514" rtlCol="0" anchor="b"/>
          <a:lstStyle>
            <a:lvl1pPr algn="r">
              <a:defRPr sz="1200"/>
            </a:lvl1pPr>
          </a:lstStyle>
          <a:p>
            <a:fld id="{A76D4767-10AD-44AF-8E92-728607F0CE95}" type="slidenum">
              <a:rPr lang="en-GB" smtClean="0"/>
              <a:pPr/>
              <a:t>‹#›</a:t>
            </a:fld>
            <a:endParaRPr lang="en-GB"/>
          </a:p>
        </p:txBody>
      </p:sp>
    </p:spTree>
    <p:extLst>
      <p:ext uri="{BB962C8B-B14F-4D97-AF65-F5344CB8AC3E}">
        <p14:creationId xmlns="" xmlns:p14="http://schemas.microsoft.com/office/powerpoint/2010/main" val="3201422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6017" tIns="48008" rIns="96017" bIns="48008" rtlCol="0"/>
          <a:lstStyle>
            <a:lvl1pPr algn="l">
              <a:defRPr sz="1300"/>
            </a:lvl1pPr>
          </a:lstStyle>
          <a:p>
            <a:endParaRPr lang="en-GB"/>
          </a:p>
        </p:txBody>
      </p:sp>
      <p:sp>
        <p:nvSpPr>
          <p:cNvPr id="3" name="Date Placeholder 2"/>
          <p:cNvSpPr>
            <a:spLocks noGrp="1"/>
          </p:cNvSpPr>
          <p:nvPr>
            <p:ph type="dt" idx="1"/>
          </p:nvPr>
        </p:nvSpPr>
        <p:spPr>
          <a:xfrm>
            <a:off x="3884614" y="0"/>
            <a:ext cx="2971800" cy="497364"/>
          </a:xfrm>
          <a:prstGeom prst="rect">
            <a:avLst/>
          </a:prstGeom>
        </p:spPr>
        <p:txBody>
          <a:bodyPr vert="horz" lIns="96017" tIns="48008" rIns="96017" bIns="48008" rtlCol="0"/>
          <a:lstStyle>
            <a:lvl1pPr algn="r">
              <a:defRPr sz="1300"/>
            </a:lvl1pPr>
          </a:lstStyle>
          <a:p>
            <a:fld id="{23D206F8-445E-46CF-B50E-89787FA89985}" type="datetimeFigureOut">
              <a:rPr lang="en-GB" smtClean="0"/>
              <a:pPr/>
              <a:t>02/07/2014</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17" tIns="48008" rIns="96017" bIns="48008"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6017" tIns="48008" rIns="96017" bIns="48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6017" tIns="48008" rIns="96017" bIns="48008" rtlCol="0" anchor="b"/>
          <a:lstStyle>
            <a:lvl1pPr algn="l">
              <a:defRPr sz="1300"/>
            </a:lvl1pPr>
          </a:lstStyle>
          <a:p>
            <a:endParaRPr lang="en-GB"/>
          </a:p>
        </p:txBody>
      </p:sp>
      <p:sp>
        <p:nvSpPr>
          <p:cNvPr id="7" name="Slide Number Placeholder 6"/>
          <p:cNvSpPr>
            <a:spLocks noGrp="1"/>
          </p:cNvSpPr>
          <p:nvPr>
            <p:ph type="sldNum" sz="quarter" idx="5"/>
          </p:nvPr>
        </p:nvSpPr>
        <p:spPr>
          <a:xfrm>
            <a:off x="3884614" y="9448185"/>
            <a:ext cx="2971800" cy="497364"/>
          </a:xfrm>
          <a:prstGeom prst="rect">
            <a:avLst/>
          </a:prstGeom>
        </p:spPr>
        <p:txBody>
          <a:bodyPr vert="horz" lIns="96017" tIns="48008" rIns="96017" bIns="48008" rtlCol="0" anchor="b"/>
          <a:lstStyle>
            <a:lvl1pPr algn="r">
              <a:defRPr sz="1300"/>
            </a:lvl1pPr>
          </a:lstStyle>
          <a:p>
            <a:fld id="{101F9341-A644-4F38-9A6D-2A6B74373429}" type="slidenum">
              <a:rPr lang="en-GB" smtClean="0"/>
              <a:pPr/>
              <a:t>‹#›</a:t>
            </a:fld>
            <a:endParaRPr lang="en-GB"/>
          </a:p>
        </p:txBody>
      </p:sp>
    </p:spTree>
    <p:extLst>
      <p:ext uri="{BB962C8B-B14F-4D97-AF65-F5344CB8AC3E}">
        <p14:creationId xmlns="" xmlns:p14="http://schemas.microsoft.com/office/powerpoint/2010/main" val="202461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GB" smtClean="0">
                <a:latin typeface="Arial" pitchFamily="34" charset="0"/>
              </a:rPr>
              <a:t>Speed of innovative use of technologies, vs. speed of legislative change</a:t>
            </a:r>
          </a:p>
        </p:txBody>
      </p:sp>
      <p:sp>
        <p:nvSpPr>
          <p:cNvPr id="23555" name="Slide Number Placeholder 3"/>
          <p:cNvSpPr>
            <a:spLocks noGrp="1"/>
          </p:cNvSpPr>
          <p:nvPr>
            <p:ph type="sldNum" sz="quarter" idx="5"/>
          </p:nvPr>
        </p:nvSpPr>
        <p:spPr>
          <a:noFill/>
        </p:spPr>
        <p:txBody>
          <a:bodyPr/>
          <a:lstStyle/>
          <a:p>
            <a:fld id="{A4C90EAF-761E-4434-8A60-305A694D00B2}" type="slidenum">
              <a:rPr lang="en-GB"/>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GB" smtClean="0">
                <a:latin typeface="Arial" pitchFamily="34" charset="0"/>
              </a:rPr>
              <a:t>Speed of innovative use of technologies, vs. speed of legislative change</a:t>
            </a:r>
          </a:p>
        </p:txBody>
      </p:sp>
      <p:sp>
        <p:nvSpPr>
          <p:cNvPr id="23555" name="Slide Number Placeholder 3"/>
          <p:cNvSpPr>
            <a:spLocks noGrp="1"/>
          </p:cNvSpPr>
          <p:nvPr>
            <p:ph type="sldNum" sz="quarter" idx="5"/>
          </p:nvPr>
        </p:nvSpPr>
        <p:spPr>
          <a:noFill/>
        </p:spPr>
        <p:txBody>
          <a:bodyPr/>
          <a:lstStyle/>
          <a:p>
            <a:fld id="{A4C90EAF-761E-4434-8A60-305A694D00B2}" type="slidenum">
              <a:rPr lang="en-GB"/>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GB" smtClean="0">
                <a:latin typeface="Arial" pitchFamily="34" charset="0"/>
              </a:rPr>
              <a:t>Speed of innovative use of technologies, vs. speed of legislative change</a:t>
            </a:r>
          </a:p>
        </p:txBody>
      </p:sp>
      <p:sp>
        <p:nvSpPr>
          <p:cNvPr id="23555" name="Slide Number Placeholder 3"/>
          <p:cNvSpPr>
            <a:spLocks noGrp="1"/>
          </p:cNvSpPr>
          <p:nvPr>
            <p:ph type="sldNum" sz="quarter" idx="5"/>
          </p:nvPr>
        </p:nvSpPr>
        <p:spPr>
          <a:noFill/>
        </p:spPr>
        <p:txBody>
          <a:bodyPr/>
          <a:lstStyle/>
          <a:p>
            <a:fld id="{A4C90EAF-761E-4434-8A60-305A694D00B2}" type="slidenum">
              <a:rPr lang="en-GB"/>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Complicated – 1980’s applied to multimedia</a:t>
            </a:r>
            <a:r>
              <a:rPr lang="en-GB" baseline="0" dirty="0" smtClean="0"/>
              <a:t> and technology of 21</a:t>
            </a:r>
            <a:r>
              <a:rPr lang="en-GB" baseline="30000" dirty="0" smtClean="0"/>
              <a:t>st</a:t>
            </a:r>
            <a:r>
              <a:rPr lang="en-GB" baseline="0" dirty="0" smtClean="0"/>
              <a:t> century – laws based on </a:t>
            </a:r>
            <a:r>
              <a:rPr lang="en-GB" baseline="0" dirty="0" err="1" smtClean="0"/>
              <a:t>propietary</a:t>
            </a:r>
            <a:r>
              <a:rPr lang="en-GB" baseline="0" dirty="0" smtClean="0"/>
              <a:t> rights, but research produced collaboratively</a:t>
            </a:r>
            <a:endParaRPr lang="en-GB" dirty="0" smtClean="0"/>
          </a:p>
          <a:p>
            <a:r>
              <a:rPr lang="en-GB" dirty="0" smtClean="0"/>
              <a:t>Expensive</a:t>
            </a:r>
            <a:r>
              <a:rPr lang="en-GB" baseline="0" dirty="0" smtClean="0"/>
              <a:t> – resources to manage rights and fees – paying several times over to create, access and use research papers</a:t>
            </a:r>
          </a:p>
          <a:p>
            <a:r>
              <a:rPr lang="en-GB" baseline="0" dirty="0" smtClean="0"/>
              <a:t>Restrictive</a:t>
            </a:r>
          </a:p>
          <a:p>
            <a:r>
              <a:rPr lang="en-GB" baseline="0" dirty="0" smtClean="0"/>
              <a:t>Preventing interoperability of data: access to content</a:t>
            </a:r>
          </a:p>
          <a:p>
            <a:r>
              <a:rPr lang="en-GB" baseline="0" dirty="0" smtClean="0"/>
              <a:t>Reducing opportunities, particularly innovation and growth</a:t>
            </a:r>
            <a:endParaRPr lang="en-GB" dirty="0"/>
          </a:p>
        </p:txBody>
      </p:sp>
      <p:sp>
        <p:nvSpPr>
          <p:cNvPr id="4" name="Slide Number Placeholder 3"/>
          <p:cNvSpPr>
            <a:spLocks noGrp="1"/>
          </p:cNvSpPr>
          <p:nvPr>
            <p:ph type="sldNum" sz="quarter" idx="10"/>
          </p:nvPr>
        </p:nvSpPr>
        <p:spPr/>
        <p:txBody>
          <a:bodyPr/>
          <a:lstStyle/>
          <a:p>
            <a:fld id="{FC65948A-EF3E-49DE-9AB3-9A7A83F17137}"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smtClean="0"/>
              <a:t>Digital Copyright Exchange (DEC) – Recommendation 5. This will potentially stream-line the potentially onerous and costly tasks of tracing rights holders and rights clearance, faced by JISC funded projects such as the digitisation and OER strands, by making it easier for rights owners to be identified and then for them to licence their works more </a:t>
            </a:r>
            <a:r>
              <a:rPr lang="en-GB" dirty="0" err="1" smtClean="0"/>
              <a:t>easilyto</a:t>
            </a:r>
            <a:r>
              <a:rPr lang="en-GB" dirty="0" smtClean="0"/>
              <a:t> users. The Government has stated that the DCE will include Crown Copyright materials from day one. For users of the DCE, such as JISC funded projects, the DCE will potentially lead to cost savings in making it easier to locate rights holders and seek permissions to use their works. Works, such as Crown Copyright works, already licensed out under an Open Government Licence, and presumably other works licensed out under open content licences, such as Creative Commons licences, will then be more easily found – thus representing real cost savings for </a:t>
            </a:r>
            <a:r>
              <a:rPr lang="en-GB" dirty="0" err="1" smtClean="0"/>
              <a:t>HEIs</a:t>
            </a:r>
            <a:r>
              <a:rPr lang="en-GB" dirty="0" smtClean="0"/>
              <a:t> and </a:t>
            </a:r>
            <a:r>
              <a:rPr lang="en-GB" dirty="0" err="1" smtClean="0"/>
              <a:t>FEIs</a:t>
            </a:r>
            <a:r>
              <a:rPr lang="en-GB" dirty="0" smtClean="0"/>
              <a:t>.</a:t>
            </a:r>
          </a:p>
          <a:p>
            <a:r>
              <a:rPr lang="en-GB" dirty="0" smtClean="0"/>
              <a:t>7. Solutions for cross border licensing, potential regulation of collecting societies and proposed solutions for the use of orphan works (encompassed within Recommendations 3 and 4) will assist both mass digitisation projects, as well as single use of orphan works and thus open up access and use of important research and cultural heritage resources within parameters which recognise non-commercial use of the works, such as uses by JISC funded digitisation and OER projects.</a:t>
            </a:r>
          </a:p>
          <a:p>
            <a:r>
              <a:rPr lang="en-GB" dirty="0" smtClean="0"/>
              <a:t>8. The creation of a rafter of new exceptions to copyright as well as the implementation of the widest possible exceptions to copyright within the existing EU framework outlined with Recommendation 5 will lead to a wealth of benefits within the contexts of teaching, learning and research. Proposed new exceptions include:</a:t>
            </a:r>
          </a:p>
          <a:p>
            <a:r>
              <a:rPr lang="en-GB" dirty="0" smtClean="0"/>
              <a:t>- A new exception for data and text mining – which will revolutionise how researchers, industry etc can legitimately search, retrieve, process and connect data and text from potentially millions of publications on the internet, leading to the optimisation of research findings, greater innovation and growth.</a:t>
            </a:r>
          </a:p>
          <a:p>
            <a:r>
              <a:rPr lang="en-GB" dirty="0" smtClean="0"/>
              <a:t>-  A new exception for parody- facilitating the legitimate use and creation of works which satire etc existing works. This will be poignant for JISC projects which may create or use parodying works, as well as felt more broadly within the contexts of teaching, learning and research</a:t>
            </a:r>
          </a:p>
          <a:p>
            <a:r>
              <a:rPr lang="en-GB" dirty="0" smtClean="0"/>
              <a:t>- A new exception for library archiving</a:t>
            </a:r>
          </a:p>
          <a:p>
            <a:r>
              <a:rPr lang="en-GB" dirty="0" smtClean="0"/>
              <a:t>- Widening the copyright exception for non commercial research to all </a:t>
            </a:r>
            <a:r>
              <a:rPr lang="en-GB" dirty="0" err="1" smtClean="0"/>
              <a:t>classses</a:t>
            </a:r>
            <a:r>
              <a:rPr lang="en-GB" dirty="0" smtClean="0"/>
              <a:t> of work for non commercial research, which will legitimize the reproduction of sound recordings and films, for example, for these purposes</a:t>
            </a:r>
          </a:p>
          <a:p>
            <a:r>
              <a:rPr lang="en-GB" dirty="0" smtClean="0"/>
              <a:t>- Other new copyright exceptions outlined within Article 5 of the Info Soc Directive 2001/29, such as  the use [of a work in copyright] for the sole purpose of illustration for teaching or scientific research, as long as the source, including the author’s name, is indicated, unless this turns out to be impossible and to the extent justified by the non-commercial purpose to be achieved</a:t>
            </a:r>
          </a:p>
          <a:p>
            <a:r>
              <a:rPr lang="en-GB" dirty="0" smtClean="0"/>
              <a:t>9. Ensuring that current and future exceptions to copyright (such as the hugely important new proposed exception for data and text mining) are safe-guarded in law, by future-proofing the current legislative and regulatory framework as well as preventing the terms and conditions of contracts from over-riding the exceptions to copyright. This latter measure specifically, will  rectify the </a:t>
            </a:r>
            <a:r>
              <a:rPr lang="en-GB" b="1" dirty="0" smtClean="0"/>
              <a:t>current</a:t>
            </a:r>
            <a:r>
              <a:rPr lang="en-GB" dirty="0" smtClean="0"/>
              <a:t> situations whereby:</a:t>
            </a:r>
          </a:p>
          <a:p>
            <a:r>
              <a:rPr lang="en-GB" dirty="0" smtClean="0"/>
              <a:t>- Academics and researchers may licence or even assign their rights to publishers in return for the publication, but at the same time, these agreements may often restrict them (and their institutions) from being able to use their works under the exceptions to copyright.</a:t>
            </a:r>
          </a:p>
          <a:p>
            <a:r>
              <a:rPr lang="en-GB" dirty="0" smtClean="0"/>
              <a:t>- Librarians and information professionals may find that the contracts accompanying the supply of their print and/or electronic resources, may also over-ride their entitlement to use these resources under the copyright exceptions.</a:t>
            </a:r>
          </a:p>
          <a:p>
            <a:r>
              <a:rPr lang="en-GB" dirty="0" smtClean="0"/>
              <a:t>- </a:t>
            </a:r>
            <a:r>
              <a:rPr lang="en-GB" dirty="0" err="1" smtClean="0"/>
              <a:t>HEIs</a:t>
            </a:r>
            <a:r>
              <a:rPr lang="en-GB" dirty="0" smtClean="0"/>
              <a:t> and </a:t>
            </a:r>
            <a:r>
              <a:rPr lang="en-GB" dirty="0" err="1" smtClean="0"/>
              <a:t>FEIs</a:t>
            </a:r>
            <a:r>
              <a:rPr lang="en-GB" smtClean="0"/>
              <a:t> may purchase blanket licences from rights holder representatives, which may either negate certain uses under the exceptions to copyright, and/or charge for those uses (as well as many others)</a:t>
            </a:r>
          </a:p>
          <a:p>
            <a:endParaRPr lang="en-GB" dirty="0"/>
          </a:p>
        </p:txBody>
      </p:sp>
      <p:sp>
        <p:nvSpPr>
          <p:cNvPr id="4" name="Slide Number Placeholder 3"/>
          <p:cNvSpPr>
            <a:spLocks noGrp="1"/>
          </p:cNvSpPr>
          <p:nvPr>
            <p:ph type="sldNum" sz="quarter" idx="10"/>
          </p:nvPr>
        </p:nvSpPr>
        <p:spPr/>
        <p:txBody>
          <a:bodyPr/>
          <a:lstStyle/>
          <a:p>
            <a:fld id="{FC65948A-EF3E-49DE-9AB3-9A7A83F17137}" type="slidenum">
              <a:rPr lang="en-GB" smtClean="0"/>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C274D8CA-663F-4583-A8FA-FF6DF69A0C9E}" type="slidenum">
              <a:rPr lang="en-GB"/>
              <a:pPr/>
              <a:t>42</a:t>
            </a:fld>
            <a:endParaRPr lang="en-GB"/>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3F3A11-790A-4A15-8A8D-13BF1E8A0A21}" type="datetime1">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B29A10-C906-43BA-A25A-077E627F1E02}" type="datetime1">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38BD64-5CF0-4356-96F6-D7A06425EAF6}" type="datetime1">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361530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50102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372115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1904248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285056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67465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1489619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31651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GB" dirty="0" smtClean="0"/>
              <a:t>6 March 2013</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dirty="0"/>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271938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992074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744B44-9770-4DF6-A5FB-4F9EDFDD17D2}" type="datetimeFigureOut">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143576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C054A-B10D-4567-BDA4-DF7F33E18AB3}" type="datetime1">
              <a:rPr lang="en-GB" smtClean="0"/>
              <a:pPr/>
              <a:t>02/07/2014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E8832-D426-4F1E-BF26-DC7121188F8A}" type="datetime1">
              <a:rPr lang="en-GB" smtClean="0"/>
              <a:pPr/>
              <a:t>02/07/2014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75BE7B-85AD-4880-9C08-029DAAD7BF98}" type="datetime1">
              <a:rPr lang="en-GB" smtClean="0"/>
              <a:pPr/>
              <a:t>02/07/2014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5290A8-EF7F-4A3E-BC6D-CFF9F478CB02}" type="datetime1">
              <a:rPr lang="en-GB" smtClean="0"/>
              <a:pPr/>
              <a:t>02/07/2014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177CF-DFB9-48F9-8AF6-F6A8B42F7B29}" type="datetime1">
              <a:rPr lang="en-GB" smtClean="0"/>
              <a:pPr/>
              <a:t>02/07/2014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4105A-B983-44F5-BCFD-92DFDF9CDF01}" type="datetime1">
              <a:rPr lang="en-GB" smtClean="0"/>
              <a:pPr/>
              <a:t>02/07/2014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DCCC4-93A4-4E30-95FF-7ED05F4E59E5}" type="datetime1">
              <a:rPr lang="en-GB" smtClean="0"/>
              <a:pPr/>
              <a:t>02/07/2014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6C4799-0FB9-4213-8047-21BCF0BB4CA3}" type="slidenum">
              <a:rPr lang="en-GB" smtClean="0"/>
              <a:pPr/>
              <a:t>‹#›</a:t>
            </a:fld>
            <a:endParaRPr lang="en-GB"/>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2ED8B-2127-4942-8FB9-DB0E1243C18A}" type="datetime1">
              <a:rPr lang="en-GB" smtClean="0"/>
              <a:pPr/>
              <a:t>02/07/2014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C4799-0FB9-4213-8047-21BCF0BB4CA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44B44-9770-4DF6-A5FB-4F9EDFDD17D2}" type="datetimeFigureOut">
              <a:rPr lang="en-GB" smtClean="0"/>
              <a:pPr/>
              <a:t>02/07/2014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4971D-4B30-45D3-B73E-2399E8FCC3CE}" type="slidenum">
              <a:rPr lang="en-GB" smtClean="0"/>
              <a:pPr/>
              <a:t>‹#›</a:t>
            </a:fld>
            <a:endParaRPr lang="en-GB"/>
          </a:p>
        </p:txBody>
      </p:sp>
    </p:spTree>
    <p:extLst>
      <p:ext uri="{BB962C8B-B14F-4D97-AF65-F5344CB8AC3E}">
        <p14:creationId xmlns="" xmlns:p14="http://schemas.microsoft.com/office/powerpoint/2010/main" val="2109179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naomi@naomikorn.com" TargetMode="External"/><Relationship Id="rId3" Type="http://schemas.openxmlformats.org/officeDocument/2006/relationships/hyperlink" Target="http://www.web2rights.com/" TargetMode="External"/><Relationship Id="rId7" Type="http://schemas.openxmlformats.org/officeDocument/2006/relationships/hyperlink" Target="http://www.jisclegal.ac.uk/ManageContent/ViewDetail/ID/3596/Questions-and-Answers--Copyright-Changes-2014.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ilip.org.uk/cilip/advocacy-campaigns-awards/advocacy-campaigns/copyright/changes-copyright-law" TargetMode="External"/><Relationship Id="rId5" Type="http://schemas.openxmlformats.org/officeDocument/2006/relationships/hyperlink" Target="http://www.ipo.gov.uk/" TargetMode="External"/><Relationship Id="rId4" Type="http://schemas.openxmlformats.org/officeDocument/2006/relationships/hyperlink" Target="http://www.web2rights.com/OERIPRSuppor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eograph.org.uk/photo/938546"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Digital Copyright and the New Laws: What do they mean for </a:t>
            </a:r>
            <a:r>
              <a:rPr lang="en-GB" b="1" dirty="0" smtClean="0"/>
              <a:t>you?</a:t>
            </a:r>
            <a:r>
              <a:rPr lang="en-GB" b="1" dirty="0" smtClean="0"/>
              <a:t/>
            </a:r>
            <a:br>
              <a:rPr lang="en-GB" b="1" dirty="0" smtClean="0"/>
            </a:br>
            <a:endParaRPr lang="en-GB" dirty="0"/>
          </a:p>
        </p:txBody>
      </p:sp>
      <p:sp>
        <p:nvSpPr>
          <p:cNvPr id="3" name="Subtitle 2"/>
          <p:cNvSpPr>
            <a:spLocks noGrp="1"/>
          </p:cNvSpPr>
          <p:nvPr>
            <p:ph type="subTitle" idx="1"/>
          </p:nvPr>
        </p:nvSpPr>
        <p:spPr>
          <a:xfrm>
            <a:off x="899592" y="3886200"/>
            <a:ext cx="7272808" cy="2855168"/>
          </a:xfrm>
        </p:spPr>
        <p:txBody>
          <a:bodyPr>
            <a:normAutofit fontScale="25000" lnSpcReduction="20000"/>
          </a:bodyPr>
          <a:lstStyle/>
          <a:p>
            <a:r>
              <a:rPr lang="en-GB" sz="8600" dirty="0" smtClean="0"/>
              <a:t>Naomi Korn</a:t>
            </a:r>
          </a:p>
          <a:p>
            <a:endParaRPr lang="en-GB" dirty="0" smtClean="0"/>
          </a:p>
          <a:p>
            <a:pPr algn="l"/>
            <a:r>
              <a:rPr lang="en-GB" sz="5600" b="1" dirty="0" smtClean="0"/>
              <a:t>Copyright</a:t>
            </a:r>
          </a:p>
          <a:p>
            <a:pPr algn="l"/>
            <a:r>
              <a:rPr lang="en-GB" sz="5600" dirty="0" smtClean="0"/>
              <a:t>Unless </a:t>
            </a:r>
            <a:r>
              <a:rPr lang="en-GB" sz="5600" dirty="0" smtClean="0"/>
              <a:t>otherwise stated, the contents of this presentation are © Naomi Korn. This presentation may be shared and </a:t>
            </a:r>
            <a:r>
              <a:rPr lang="en-GB" sz="5600" dirty="0" smtClean="0"/>
              <a:t>reused </a:t>
            </a:r>
            <a:r>
              <a:rPr lang="en-GB" sz="5600" dirty="0" smtClean="0"/>
              <a:t>for non-commercial purposes, apart from any </a:t>
            </a:r>
            <a:r>
              <a:rPr lang="en-GB" sz="5600" dirty="0" smtClean="0"/>
              <a:t>images, for which separate permission from Naomi Korn to reproduce them must be sought. </a:t>
            </a:r>
          </a:p>
          <a:p>
            <a:pPr algn="l"/>
            <a:endParaRPr lang="en-GB" sz="5600" dirty="0" smtClean="0"/>
          </a:p>
          <a:p>
            <a:pPr algn="l"/>
            <a:r>
              <a:rPr lang="en-GB" sz="5600" dirty="0" smtClean="0"/>
              <a:t>Where indicated, this presentation also includes content and slides which </a:t>
            </a:r>
            <a:r>
              <a:rPr lang="en-GB" sz="5600" dirty="0" smtClean="0"/>
              <a:t>are </a:t>
            </a:r>
            <a:r>
              <a:rPr lang="en-GB" sz="5600" dirty="0" smtClean="0"/>
              <a:t>copyright of third parties. In </a:t>
            </a:r>
            <a:r>
              <a:rPr lang="en-GB" sz="5600" dirty="0" smtClean="0"/>
              <a:t>these cases, the terms of </a:t>
            </a:r>
            <a:r>
              <a:rPr lang="en-GB" sz="5600" dirty="0" smtClean="0"/>
              <a:t>any licences </a:t>
            </a:r>
            <a:r>
              <a:rPr lang="en-GB" sz="5600" dirty="0" smtClean="0"/>
              <a:t>must be </a:t>
            </a:r>
            <a:r>
              <a:rPr lang="en-GB" sz="5600" dirty="0" smtClean="0"/>
              <a:t>honoured and where required, permission to reuse should be sought. </a:t>
            </a:r>
          </a:p>
          <a:p>
            <a:pPr algn="l"/>
            <a:endParaRPr lang="en-GB" sz="5600" dirty="0" smtClean="0"/>
          </a:p>
          <a:p>
            <a:pPr algn="l"/>
            <a:r>
              <a:rPr lang="en-GB" sz="5600" b="1" dirty="0" smtClean="0"/>
              <a:t>Disclaimer:</a:t>
            </a:r>
          </a:p>
          <a:p>
            <a:pPr algn="l"/>
            <a:r>
              <a:rPr lang="en-GB" sz="5600" dirty="0" smtClean="0"/>
              <a:t>The information provided within this presentation is an opinion and should not be construed as legal advice. </a:t>
            </a:r>
            <a:endParaRPr lang="en-GB" sz="5600" dirty="0" smtClean="0"/>
          </a:p>
          <a:p>
            <a:pPr algn="l"/>
            <a:endParaRPr lang="en-GB" dirty="0" smtClean="0"/>
          </a:p>
          <a:p>
            <a:pPr algn="l"/>
            <a:endParaRPr lang="en-GB" dirty="0" smtClean="0"/>
          </a:p>
        </p:txBody>
      </p:sp>
      <p:pic>
        <p:nvPicPr>
          <p:cNvPr id="4" name="Picture 3" descr="naomi_logo.gif"/>
          <p:cNvPicPr/>
          <p:nvPr/>
        </p:nvPicPr>
        <p:blipFill>
          <a:blip r:embed="rId2" cstate="print"/>
          <a:stretch>
            <a:fillRect/>
          </a:stretch>
        </p:blipFill>
        <p:spPr>
          <a:xfrm>
            <a:off x="3419872" y="1196752"/>
            <a:ext cx="2545080" cy="636270"/>
          </a:xfrm>
          <a:prstGeom prst="rect">
            <a:avLst/>
          </a:prstGeom>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Hargreaves Review of IP: Key points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Steps to modernise copyright licensing</a:t>
            </a:r>
          </a:p>
          <a:p>
            <a:r>
              <a:rPr lang="en-GB" dirty="0" smtClean="0"/>
              <a:t>UK law to respond to changes in technology</a:t>
            </a:r>
          </a:p>
          <a:p>
            <a:r>
              <a:rPr lang="en-GB" dirty="0" smtClean="0"/>
              <a:t>Solutions for Orphan Works – single use and multiple</a:t>
            </a:r>
          </a:p>
          <a:p>
            <a:r>
              <a:rPr lang="en-GB" dirty="0" smtClean="0"/>
              <a:t>New Exceptions</a:t>
            </a:r>
          </a:p>
          <a:p>
            <a:r>
              <a:rPr lang="en-GB" dirty="0" smtClean="0"/>
              <a:t>Duration of © too long  - should not be extended</a:t>
            </a:r>
          </a:p>
          <a:p>
            <a:r>
              <a:rPr lang="en-GB" dirty="0" smtClean="0"/>
              <a:t>Changes should be evidence based, rather than led by </a:t>
            </a:r>
            <a:r>
              <a:rPr lang="en-GB" dirty="0" err="1" smtClean="0"/>
              <a:t>lobbyonics</a:t>
            </a:r>
            <a:endParaRPr lang="en-GB" dirty="0" smtClean="0"/>
          </a:p>
          <a:p>
            <a:r>
              <a:rPr lang="en-GB" dirty="0" smtClean="0"/>
              <a:t>Contracts should not over-ride copyright law</a:t>
            </a:r>
          </a:p>
          <a:p>
            <a:pPr>
              <a:buNone/>
            </a:pPr>
            <a:endParaRPr lang="en-GB" dirty="0" smtClean="0"/>
          </a:p>
        </p:txBody>
      </p:sp>
      <p:sp>
        <p:nvSpPr>
          <p:cNvPr id="6" name="Date Placeholder 5"/>
          <p:cNvSpPr>
            <a:spLocks noGrp="1"/>
          </p:cNvSpPr>
          <p:nvPr>
            <p:ph type="dt" sz="half" idx="10"/>
          </p:nvPr>
        </p:nvSpPr>
        <p:spPr/>
        <p:txBody>
          <a:bodyPr/>
          <a:lstStyle/>
          <a:p>
            <a:fld id="{26938225-50FB-4FE8-8A7A-1C5DF553EAD8}" type="datetime4">
              <a:rPr lang="en-GB" smtClean="0"/>
              <a:pPr/>
              <a:t>02 July 2014</a:t>
            </a:fld>
            <a:endParaRPr lang="en-GB"/>
          </a:p>
        </p:txBody>
      </p:sp>
      <p:sp>
        <p:nvSpPr>
          <p:cNvPr id="4" name="Footer Placeholder 3"/>
          <p:cNvSpPr>
            <a:spLocks noGrp="1"/>
          </p:cNvSpPr>
          <p:nvPr>
            <p:ph type="ftr" sz="quarter" idx="11"/>
          </p:nvPr>
        </p:nvSpPr>
        <p:spPr/>
        <p:txBody>
          <a:bodyPr/>
          <a:lstStyle/>
          <a:p>
            <a:pPr>
              <a:defRPr/>
            </a:pPr>
            <a:r>
              <a:rPr lang="en-GB" smtClean="0"/>
              <a:t>www.jisc.ac.uk/contentalliance</a:t>
            </a:r>
            <a:endParaRPr lang="en-GB"/>
          </a:p>
        </p:txBody>
      </p:sp>
      <p:sp>
        <p:nvSpPr>
          <p:cNvPr id="5" name="Slide Number Placeholder 4"/>
          <p:cNvSpPr>
            <a:spLocks noGrp="1"/>
          </p:cNvSpPr>
          <p:nvPr>
            <p:ph type="sldNum" sz="quarter" idx="12"/>
          </p:nvPr>
        </p:nvSpPr>
        <p:spPr/>
        <p:txBody>
          <a:bodyPr/>
          <a:lstStyle/>
          <a:p>
            <a:r>
              <a:rPr lang="en-GB" smtClean="0"/>
              <a:t>|</a:t>
            </a:r>
            <a:r>
              <a:rPr lang="en-GB" b="0" smtClean="0">
                <a:solidFill>
                  <a:srgbClr val="DACFCA"/>
                </a:solidFill>
              </a:rPr>
              <a:t>  Slide </a:t>
            </a:r>
            <a:fld id="{ED97C28A-03A8-4718-9EB1-C73DB6369E98}" type="slidenum">
              <a:rPr lang="en-GB" b="0" smtClean="0"/>
              <a:pPr/>
              <a:t>10</a:t>
            </a:fld>
            <a:endParaRPr lang="en-GB" b="0">
              <a:solidFill>
                <a:srgbClr val="DACFCA"/>
              </a:solidFill>
            </a:endParaRP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Exceptions to Copyright 1</a:t>
            </a:r>
            <a:endParaRPr lang="en-GB" dirty="0"/>
          </a:p>
        </p:txBody>
      </p:sp>
      <p:sp>
        <p:nvSpPr>
          <p:cNvPr id="3" name="Content Placeholder 2"/>
          <p:cNvSpPr>
            <a:spLocks noGrp="1"/>
          </p:cNvSpPr>
          <p:nvPr>
            <p:ph idx="1"/>
          </p:nvPr>
        </p:nvSpPr>
        <p:spPr/>
        <p:txBody>
          <a:bodyPr>
            <a:normAutofit/>
          </a:bodyPr>
          <a:lstStyle/>
          <a:p>
            <a:endParaRPr lang="en-GB" dirty="0" smtClean="0"/>
          </a:p>
          <a:p>
            <a:pPr>
              <a:buNone/>
            </a:pPr>
            <a:endParaRPr lang="en-GB" dirty="0" smtClean="0"/>
          </a:p>
          <a:p>
            <a:r>
              <a:rPr lang="en-GB" dirty="0" smtClean="0"/>
              <a:t>Accessible </a:t>
            </a:r>
            <a:r>
              <a:rPr lang="en-GB" dirty="0"/>
              <a:t>copies for disabled </a:t>
            </a:r>
            <a:r>
              <a:rPr lang="en-GB" dirty="0" smtClean="0"/>
              <a:t>users</a:t>
            </a:r>
          </a:p>
          <a:p>
            <a:endParaRPr lang="en-GB" dirty="0" smtClean="0"/>
          </a:p>
          <a:p>
            <a:endParaRPr lang="en-GB" dirty="0" smtClean="0"/>
          </a:p>
          <a:p>
            <a:r>
              <a:rPr lang="en-GB" dirty="0" smtClean="0"/>
              <a:t>Fair </a:t>
            </a:r>
            <a:r>
              <a:rPr lang="en-GB" dirty="0"/>
              <a:t>dealing for </a:t>
            </a:r>
            <a:r>
              <a:rPr lang="en-GB" dirty="0" smtClean="0"/>
              <a:t>instruction</a:t>
            </a:r>
            <a:endParaRPr lang="en-GB" dirty="0"/>
          </a:p>
          <a:p>
            <a:pPr lvl="1"/>
            <a:endParaRPr lang="en-GB" dirty="0" smtClean="0"/>
          </a:p>
          <a:p>
            <a:pPr lvl="1"/>
            <a:endParaRPr lang="en-GB" dirty="0"/>
          </a:p>
        </p:txBody>
      </p:sp>
      <p:sp>
        <p:nvSpPr>
          <p:cNvPr id="4" name="Footer Placeholder 3"/>
          <p:cNvSpPr>
            <a:spLocks noGrp="1"/>
          </p:cNvSpPr>
          <p:nvPr>
            <p:ph type="ftr" sz="quarter" idx="11"/>
          </p:nvPr>
        </p:nvSpPr>
        <p:spPr>
          <a:xfrm>
            <a:off x="1331913" y="6524625"/>
            <a:ext cx="5903912" cy="268288"/>
          </a:xfrm>
          <a:prstGeom prst="rect">
            <a:avLst/>
          </a:prstGeom>
        </p:spPr>
        <p:txBody>
          <a:bodyPr/>
          <a:lstStyle/>
          <a:p>
            <a:pPr>
              <a:defRPr/>
            </a:pPr>
            <a:endParaRPr lang="en-GB" altLang="en-US" dirty="0"/>
          </a:p>
        </p:txBody>
      </p:sp>
      <p:sp>
        <p:nvSpPr>
          <p:cNvPr id="5" name="Slide Number Placeholder 4"/>
          <p:cNvSpPr>
            <a:spLocks noGrp="1"/>
          </p:cNvSpPr>
          <p:nvPr>
            <p:ph type="sldNum" sz="quarter" idx="12"/>
          </p:nvPr>
        </p:nvSpPr>
        <p:spPr>
          <a:xfrm>
            <a:off x="449263" y="6524625"/>
            <a:ext cx="790575" cy="268288"/>
          </a:xfrm>
          <a:prstGeom prst="rect">
            <a:avLst/>
          </a:prstGeom>
        </p:spPr>
        <p:txBody>
          <a:bodyPr/>
          <a:lstStyle/>
          <a:p>
            <a:pPr>
              <a:defRPr/>
            </a:pPr>
            <a:endParaRPr lang="en-GB" altLang="en-US" dirty="0"/>
          </a:p>
        </p:txBody>
      </p:sp>
      <p:pic>
        <p:nvPicPr>
          <p:cNvPr id="1027" name="Picture 3"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8264" y="4437112"/>
            <a:ext cx="986865" cy="84433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cm591\AppData\Local\Microsoft\Windows\Temporary Internet Files\Content.IE5\F3ST82SG\MC90031074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6296" y="2564904"/>
            <a:ext cx="781812" cy="91714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1880168992"/>
      </p:ext>
    </p:extLst>
  </p:cSld>
  <p:clrMapOvr>
    <a:masterClrMapping/>
  </p:clrMapOvr>
  <mc:AlternateContent xmlns:mc="http://schemas.openxmlformats.org/markup-compatibility/2006">
    <mc:Choice xmlns:p14="http://schemas.microsoft.com/office/powerpoint/2010/main" xmlns="" Requires="p14">
      <p:transition spd="slow" p14:dur="2000" advTm="53126"/>
    </mc:Choice>
    <mc:Fallback>
      <p:transition spd="slow" advTm="53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Exceptions to Copyright 2</a:t>
            </a:r>
            <a:endParaRPr lang="en-GB" dirty="0"/>
          </a:p>
        </p:txBody>
      </p:sp>
      <p:sp>
        <p:nvSpPr>
          <p:cNvPr id="3" name="Content Placeholder 2"/>
          <p:cNvSpPr>
            <a:spLocks noGrp="1"/>
          </p:cNvSpPr>
          <p:nvPr>
            <p:ph idx="1"/>
          </p:nvPr>
        </p:nvSpPr>
        <p:spPr/>
        <p:txBody>
          <a:bodyPr/>
          <a:lstStyle/>
          <a:p>
            <a:r>
              <a:rPr lang="en-GB" sz="2000" dirty="0" smtClean="0"/>
              <a:t>Recording </a:t>
            </a:r>
            <a:r>
              <a:rPr lang="en-GB" sz="2000" dirty="0"/>
              <a:t>of </a:t>
            </a:r>
            <a:r>
              <a:rPr lang="en-GB" sz="2000" dirty="0" smtClean="0"/>
              <a:t>broadcasts for long distance learners</a:t>
            </a:r>
            <a:endParaRPr lang="en-GB" sz="2000" dirty="0"/>
          </a:p>
          <a:p>
            <a:endParaRPr lang="en-GB" sz="2000" dirty="0"/>
          </a:p>
          <a:p>
            <a:r>
              <a:rPr lang="en-GB" sz="2000" dirty="0" smtClean="0"/>
              <a:t>Copying </a:t>
            </a:r>
            <a:r>
              <a:rPr lang="en-GB" sz="2000" dirty="0"/>
              <a:t>and extract of works by educational </a:t>
            </a:r>
            <a:endParaRPr lang="en-GB" sz="2000" dirty="0" smtClean="0"/>
          </a:p>
          <a:p>
            <a:pPr marL="0" indent="0">
              <a:buNone/>
            </a:pPr>
            <a:r>
              <a:rPr lang="en-GB" sz="2000" dirty="0" smtClean="0"/>
              <a:t>Establishments (non commercial 5% every 12 months)</a:t>
            </a:r>
          </a:p>
          <a:p>
            <a:endParaRPr lang="en-GB" sz="2000" dirty="0"/>
          </a:p>
          <a:p>
            <a:r>
              <a:rPr lang="en-GB" sz="2000" dirty="0" smtClean="0"/>
              <a:t>Amended Library Privilege copying for patrons</a:t>
            </a:r>
          </a:p>
          <a:p>
            <a:endParaRPr lang="en-GB" sz="2000" dirty="0" smtClean="0"/>
          </a:p>
          <a:p>
            <a:r>
              <a:rPr lang="en-GB" sz="2000" dirty="0" smtClean="0"/>
              <a:t>Amended Library privilege copying for  other libraries</a:t>
            </a:r>
          </a:p>
          <a:p>
            <a:endParaRPr lang="en-GB" sz="2000" dirty="0" smtClean="0"/>
          </a:p>
          <a:p>
            <a:pPr lvl="1"/>
            <a:endParaRPr lang="en-GB" sz="2000" dirty="0"/>
          </a:p>
        </p:txBody>
      </p:sp>
      <p:sp>
        <p:nvSpPr>
          <p:cNvPr id="4" name="Footer Placeholder 3"/>
          <p:cNvSpPr>
            <a:spLocks noGrp="1"/>
          </p:cNvSpPr>
          <p:nvPr>
            <p:ph type="ftr" sz="quarter" idx="11"/>
          </p:nvPr>
        </p:nvSpPr>
        <p:spPr>
          <a:xfrm>
            <a:off x="1331913" y="6524625"/>
            <a:ext cx="5903912" cy="268288"/>
          </a:xfrm>
          <a:prstGeom prst="rect">
            <a:avLst/>
          </a:prstGeom>
        </p:spPr>
        <p:txBody>
          <a:bodyPr/>
          <a:lstStyle/>
          <a:p>
            <a:pPr>
              <a:defRPr/>
            </a:pPr>
            <a:endParaRPr lang="en-GB" altLang="en-US" dirty="0"/>
          </a:p>
        </p:txBody>
      </p:sp>
      <p:sp>
        <p:nvSpPr>
          <p:cNvPr id="5" name="Slide Number Placeholder 4"/>
          <p:cNvSpPr>
            <a:spLocks noGrp="1"/>
          </p:cNvSpPr>
          <p:nvPr>
            <p:ph type="sldNum" sz="quarter" idx="12"/>
          </p:nvPr>
        </p:nvSpPr>
        <p:spPr>
          <a:xfrm>
            <a:off x="449263" y="6524625"/>
            <a:ext cx="790575" cy="268288"/>
          </a:xfrm>
          <a:prstGeom prst="rect">
            <a:avLst/>
          </a:prstGeom>
        </p:spPr>
        <p:txBody>
          <a:bodyPr/>
          <a:lstStyle/>
          <a:p>
            <a:pPr>
              <a:defRPr/>
            </a:pPr>
            <a:endParaRPr lang="en-GB" altLang="en-US" dirty="0"/>
          </a:p>
        </p:txBody>
      </p:sp>
      <p:grpSp>
        <p:nvGrpSpPr>
          <p:cNvPr id="6" name="Group 9"/>
          <p:cNvGrpSpPr/>
          <p:nvPr/>
        </p:nvGrpSpPr>
        <p:grpSpPr>
          <a:xfrm>
            <a:off x="5940152" y="3356992"/>
            <a:ext cx="1323519" cy="576064"/>
            <a:chOff x="6551287" y="1895091"/>
            <a:chExt cx="2353220" cy="955878"/>
          </a:xfrm>
        </p:grpSpPr>
        <p:pic>
          <p:nvPicPr>
            <p:cNvPr id="1032" name="Picture 8" descr="C:\Users\cm591\AppData\Local\Microsoft\Windows\Temporary Internet Files\Content.IE5\HZ2H99XO\MC9000567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1287" y="1895091"/>
              <a:ext cx="1172142" cy="802812"/>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cm591\AppData\Local\Microsoft\Windows\Temporary Internet Files\Content.IE5\XSG78CNE\MC90036563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70370" y="1916832"/>
              <a:ext cx="934137" cy="9341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ight Arrow 7"/>
            <p:cNvSpPr/>
            <p:nvPr/>
          </p:nvSpPr>
          <p:spPr bwMode="auto">
            <a:xfrm>
              <a:off x="7662886" y="2244263"/>
              <a:ext cx="266422" cy="139637"/>
            </a:xfrm>
            <a:prstGeom prst="rightArrow">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pSp>
      <p:grpSp>
        <p:nvGrpSpPr>
          <p:cNvPr id="7" name="Group 10"/>
          <p:cNvGrpSpPr/>
          <p:nvPr/>
        </p:nvGrpSpPr>
        <p:grpSpPr>
          <a:xfrm>
            <a:off x="6444208" y="3933056"/>
            <a:ext cx="2225194" cy="720079"/>
            <a:chOff x="6568210" y="3140968"/>
            <a:chExt cx="2533240" cy="811771"/>
          </a:xfrm>
        </p:grpSpPr>
        <p:pic>
          <p:nvPicPr>
            <p:cNvPr id="17" name="Picture 8" descr="C:\Users\cm591\AppData\Local\Microsoft\Windows\Temporary Internet Files\Content.IE5\HZ2H99XO\MC9000567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8210" y="3140968"/>
              <a:ext cx="1172142" cy="80281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C:\Users\cm591\AppData\Local\Microsoft\Windows\Temporary Internet Files\Content.IE5\HZ2H99XO\MC9000567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308" y="3149927"/>
              <a:ext cx="1172142" cy="802812"/>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ight Arrow 18"/>
            <p:cNvSpPr/>
            <p:nvPr/>
          </p:nvSpPr>
          <p:spPr bwMode="auto">
            <a:xfrm>
              <a:off x="7706877" y="3523042"/>
              <a:ext cx="266422" cy="139637"/>
            </a:xfrm>
            <a:prstGeom prst="rightArrow">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pSp>
      <p:grpSp>
        <p:nvGrpSpPr>
          <p:cNvPr id="9" name="Group 19"/>
          <p:cNvGrpSpPr/>
          <p:nvPr/>
        </p:nvGrpSpPr>
        <p:grpSpPr>
          <a:xfrm>
            <a:off x="6228184" y="2348880"/>
            <a:ext cx="998159" cy="910096"/>
            <a:chOff x="6663312" y="3006106"/>
            <a:chExt cx="1930332" cy="1794127"/>
          </a:xfrm>
        </p:grpSpPr>
        <p:pic>
          <p:nvPicPr>
            <p:cNvPr id="21" name="Picture 7" descr="C:\Users\cm591\AppData\Local\Microsoft\Windows\Temporary Internet Files\Content.IE5\XSG78CNE\MC90043259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3312" y="3006106"/>
              <a:ext cx="1371233" cy="1371233"/>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7" descr="C:\Users\cm591\AppData\Local\Microsoft\Windows\Temporary Internet Files\Content.IE5\XSG78CNE\MC900432599[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22411" y="3429000"/>
              <a:ext cx="1371233" cy="137123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3" name="Picture 22"/>
          <p:cNvPicPr>
            <a:picLocks noChangeAspect="1"/>
          </p:cNvPicPr>
          <p:nvPr/>
        </p:nvPicPr>
        <p:blipFill rotWithShape="1">
          <a:blip r:embed="rId6" cstate="print">
            <a:extLst>
              <a:ext uri="{28A0092B-C50C-407E-A947-70E740481C1C}">
                <a14:useLocalDpi xmlns:a14="http://schemas.microsoft.com/office/drawing/2010/main" xmlns="" val="0"/>
              </a:ext>
            </a:extLst>
          </a:blip>
          <a:srcRect l="36747" t="52530" r="51807" b="31405"/>
          <a:stretch/>
        </p:blipFill>
        <p:spPr>
          <a:xfrm rot="5400000">
            <a:off x="6315368" y="1469608"/>
            <a:ext cx="576722" cy="607075"/>
          </a:xfrm>
          <a:prstGeom prst="rect">
            <a:avLst/>
          </a:prstGeom>
        </p:spPr>
      </p:pic>
      <p:sp>
        <p:nvSpPr>
          <p:cNvPr id="20" name="TextBox 19"/>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3935979288"/>
      </p:ext>
    </p:extLst>
  </p:cSld>
  <p:clrMapOvr>
    <a:masterClrMapping/>
  </p:clrMapOvr>
  <mc:AlternateContent xmlns:mc="http://schemas.openxmlformats.org/markup-compatibility/2006">
    <mc:Choice xmlns:p14="http://schemas.microsoft.com/office/powerpoint/2010/main" xmlns="" Requires="p14">
      <p:transition spd="slow" p14:dur="2000" advTm="64246"/>
    </mc:Choice>
    <mc:Fallback>
      <p:transition spd="slow" advTm="64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Exceptions to Copyright 3</a:t>
            </a:r>
            <a:endParaRPr lang="en-GB" dirty="0"/>
          </a:p>
        </p:txBody>
      </p:sp>
      <p:sp>
        <p:nvSpPr>
          <p:cNvPr id="3" name="Content Placeholder 2"/>
          <p:cNvSpPr>
            <a:spLocks noGrp="1"/>
          </p:cNvSpPr>
          <p:nvPr>
            <p:ph idx="1"/>
          </p:nvPr>
        </p:nvSpPr>
        <p:spPr/>
        <p:txBody>
          <a:bodyPr/>
          <a:lstStyle/>
          <a:p>
            <a:r>
              <a:rPr lang="en-GB" sz="2000" dirty="0" smtClean="0"/>
              <a:t>Library/archival </a:t>
            </a:r>
            <a:r>
              <a:rPr lang="en-GB" sz="2000" dirty="0"/>
              <a:t>preservation </a:t>
            </a:r>
          </a:p>
          <a:p>
            <a:r>
              <a:rPr lang="en-GB" sz="2000" dirty="0" smtClean="0"/>
              <a:t>Library </a:t>
            </a:r>
            <a:r>
              <a:rPr lang="en-GB" sz="2000" dirty="0"/>
              <a:t>copies of unpublished works</a:t>
            </a:r>
          </a:p>
          <a:p>
            <a:endParaRPr lang="en-GB" sz="2000" dirty="0"/>
          </a:p>
          <a:p>
            <a:r>
              <a:rPr lang="en-GB" sz="2000" dirty="0" smtClean="0"/>
              <a:t>Making </a:t>
            </a:r>
            <a:r>
              <a:rPr lang="en-GB" sz="2000" dirty="0"/>
              <a:t>works available on dedicated terminals</a:t>
            </a:r>
          </a:p>
          <a:p>
            <a:endParaRPr lang="en-GB" sz="2000" dirty="0" smtClean="0"/>
          </a:p>
          <a:p>
            <a:endParaRPr lang="en-GB" sz="2000" dirty="0" smtClean="0"/>
          </a:p>
          <a:p>
            <a:r>
              <a:rPr lang="en-GB" sz="2000" dirty="0" smtClean="0"/>
              <a:t>Text and data mining – “Big Data” Exception</a:t>
            </a:r>
          </a:p>
          <a:p>
            <a:endParaRPr lang="en-GB" sz="2000" dirty="0" smtClean="0"/>
          </a:p>
          <a:p>
            <a:r>
              <a:rPr lang="en-GB" sz="2000" dirty="0" smtClean="0"/>
              <a:t>No override by contract</a:t>
            </a:r>
          </a:p>
        </p:txBody>
      </p:sp>
      <p:sp>
        <p:nvSpPr>
          <p:cNvPr id="4" name="Footer Placeholder 3"/>
          <p:cNvSpPr>
            <a:spLocks noGrp="1"/>
          </p:cNvSpPr>
          <p:nvPr>
            <p:ph type="ftr" sz="quarter" idx="11"/>
          </p:nvPr>
        </p:nvSpPr>
        <p:spPr>
          <a:xfrm>
            <a:off x="1331913" y="6524625"/>
            <a:ext cx="5903912" cy="268288"/>
          </a:xfrm>
          <a:prstGeom prst="rect">
            <a:avLst/>
          </a:prstGeom>
        </p:spPr>
        <p:txBody>
          <a:bodyPr/>
          <a:lstStyle/>
          <a:p>
            <a:pPr>
              <a:defRPr/>
            </a:pPr>
            <a:endParaRPr lang="en-GB" altLang="en-US" dirty="0"/>
          </a:p>
        </p:txBody>
      </p:sp>
      <p:sp>
        <p:nvSpPr>
          <p:cNvPr id="5" name="Slide Number Placeholder 4"/>
          <p:cNvSpPr>
            <a:spLocks noGrp="1"/>
          </p:cNvSpPr>
          <p:nvPr>
            <p:ph type="sldNum" sz="quarter" idx="12"/>
          </p:nvPr>
        </p:nvSpPr>
        <p:spPr>
          <a:xfrm>
            <a:off x="449263" y="6524625"/>
            <a:ext cx="790575" cy="268288"/>
          </a:xfrm>
          <a:prstGeom prst="rect">
            <a:avLst/>
          </a:prstGeom>
        </p:spPr>
        <p:txBody>
          <a:bodyPr/>
          <a:lstStyle/>
          <a:p>
            <a:pPr>
              <a:defRPr/>
            </a:pPr>
            <a:endParaRPr lang="en-GB" altLang="en-US" dirty="0"/>
          </a:p>
        </p:txBody>
      </p:sp>
      <p:grpSp>
        <p:nvGrpSpPr>
          <p:cNvPr id="8" name="Group 8"/>
          <p:cNvGrpSpPr/>
          <p:nvPr/>
        </p:nvGrpSpPr>
        <p:grpSpPr>
          <a:xfrm>
            <a:off x="5508104" y="3645024"/>
            <a:ext cx="2150695" cy="973671"/>
            <a:chOff x="6372200" y="3175409"/>
            <a:chExt cx="2436861" cy="1011238"/>
          </a:xfrm>
        </p:grpSpPr>
        <p:pic>
          <p:nvPicPr>
            <p:cNvPr id="1027" name="Picture 3" descr="C:\Users\cm591\AppData\Local\Microsoft\Windows\Temporary Internet Files\Content.IE5\YRILRF5F\MC90032481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2320" y="3212976"/>
              <a:ext cx="1356741" cy="9361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xmlns="" val="1199434076"/>
                </p:ext>
              </p:extLst>
            </p:nvPr>
          </p:nvGraphicFramePr>
          <p:xfrm>
            <a:off x="6372200" y="3175409"/>
            <a:ext cx="1011237" cy="1011238"/>
          </p:xfrm>
          <a:graphic>
            <a:graphicData uri="http://schemas.openxmlformats.org/presentationml/2006/ole">
              <p:oleObj spid="_x0000_s1026" name="Visio" r:id="rId5" imgW="390612" imgH="390420" progId="Visio.Drawing.11">
                <p:embed/>
              </p:oleObj>
            </a:graphicData>
          </a:graphic>
        </p:graphicFrame>
      </p:grpSp>
      <p:grpSp>
        <p:nvGrpSpPr>
          <p:cNvPr id="9" name="Group 7"/>
          <p:cNvGrpSpPr/>
          <p:nvPr/>
        </p:nvGrpSpPr>
        <p:grpSpPr>
          <a:xfrm>
            <a:off x="5364088" y="4797152"/>
            <a:ext cx="1224136" cy="1224136"/>
            <a:chOff x="7020091" y="4213067"/>
            <a:chExt cx="1440160" cy="1440160"/>
          </a:xfrm>
        </p:grpSpPr>
        <p:pic>
          <p:nvPicPr>
            <p:cNvPr id="1031" name="Picture 7" descr="C:\Users\cm591\AppData\Local\Microsoft\Windows\Temporary Internet Files\Content.IE5\YRILRF5F\MC900324344[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41980" y="4293096"/>
              <a:ext cx="778662"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quot;No&quot; Symbol 6"/>
            <p:cNvSpPr/>
            <p:nvPr/>
          </p:nvSpPr>
          <p:spPr bwMode="auto">
            <a:xfrm>
              <a:off x="7020091" y="4213067"/>
              <a:ext cx="1440160" cy="1440160"/>
            </a:xfrm>
            <a:prstGeom prst="noSmoking">
              <a:avLst>
                <a:gd name="adj" fmla="val 4826"/>
              </a:avLst>
            </a:prstGeom>
            <a:solidFill>
              <a:srgbClr val="C0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pSp>
      <p:pic>
        <p:nvPicPr>
          <p:cNvPr id="20" name="Picture 4" descr="C:\Users\cm591\AppData\Local\Microsoft\Windows\Temporary Internet Files\Content.IE5\HZ2H99XO\MC900083297[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40152" y="2636912"/>
            <a:ext cx="689689" cy="670193"/>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5" descr="C:\Users\cm591\AppData\Local\Microsoft\Windows\Temporary Internet Files\Content.IE5\XSG78CNE\MP900430727[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16016" y="1700808"/>
            <a:ext cx="790851" cy="79085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2"/>
    </p:custDataLst>
    <p:extLst>
      <p:ext uri="{BB962C8B-B14F-4D97-AF65-F5344CB8AC3E}">
        <p14:creationId xmlns:p14="http://schemas.microsoft.com/office/powerpoint/2010/main" xmlns="" val="135061464"/>
      </p:ext>
    </p:extLst>
  </p:cSld>
  <p:clrMapOvr>
    <a:masterClrMapping/>
  </p:clrMapOvr>
  <mc:AlternateContent xmlns:mc="http://schemas.openxmlformats.org/markup-compatibility/2006">
    <mc:Choice xmlns:p14="http://schemas.microsoft.com/office/powerpoint/2010/main" xmlns="" Requires="p14">
      <p:transition spd="slow" p14:dur="2000" advTm="64807"/>
    </mc:Choice>
    <mc:Fallback>
      <p:transition spd="slow" advTm="64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Fair Dealing?</a:t>
            </a:r>
            <a:endParaRPr lang="en-GB" dirty="0"/>
          </a:p>
        </p:txBody>
      </p:sp>
      <p:sp>
        <p:nvSpPr>
          <p:cNvPr id="3" name="Content Placeholder 2"/>
          <p:cNvSpPr>
            <a:spLocks noGrp="1"/>
          </p:cNvSpPr>
          <p:nvPr>
            <p:ph idx="1"/>
          </p:nvPr>
        </p:nvSpPr>
        <p:spPr>
          <a:xfrm>
            <a:off x="179512" y="1196752"/>
            <a:ext cx="8784976" cy="5112568"/>
          </a:xfrm>
        </p:spPr>
        <p:txBody>
          <a:bodyPr>
            <a:noAutofit/>
          </a:bodyPr>
          <a:lstStyle/>
          <a:p>
            <a:pPr>
              <a:buNone/>
            </a:pPr>
            <a:r>
              <a:rPr lang="en-GB" sz="2000" dirty="0" smtClean="0"/>
              <a:t>‘Fair dealing’ is a legal term used to establish whether a use of copyright material is</a:t>
            </a:r>
          </a:p>
          <a:p>
            <a:pPr>
              <a:buNone/>
            </a:pPr>
            <a:r>
              <a:rPr lang="en-GB" sz="2000" dirty="0" smtClean="0"/>
              <a:t>lawful or whether it infringes copyright. There is no statutory definition of fair </a:t>
            </a:r>
          </a:p>
          <a:p>
            <a:pPr>
              <a:buNone/>
            </a:pPr>
            <a:r>
              <a:rPr lang="en-GB" sz="2000" dirty="0" smtClean="0"/>
              <a:t>dealing - it will always be a matter of fact, degree and impression in each case. The</a:t>
            </a:r>
          </a:p>
          <a:p>
            <a:pPr>
              <a:buNone/>
            </a:pPr>
            <a:r>
              <a:rPr lang="en-GB" sz="2000" dirty="0" smtClean="0"/>
              <a:t>question to be asked is: how would a fair-minded and honest person have dealt </a:t>
            </a:r>
          </a:p>
          <a:p>
            <a:pPr>
              <a:buNone/>
            </a:pPr>
            <a:r>
              <a:rPr lang="en-GB" sz="2000" dirty="0" smtClean="0"/>
              <a:t>with the work?</a:t>
            </a:r>
          </a:p>
          <a:p>
            <a:pPr>
              <a:buNone/>
            </a:pPr>
            <a:r>
              <a:rPr lang="en-GB" sz="2000" dirty="0" smtClean="0"/>
              <a:t>Factors that have been identified by the courts as relevant in determining whether</a:t>
            </a:r>
          </a:p>
          <a:p>
            <a:pPr>
              <a:buNone/>
            </a:pPr>
            <a:r>
              <a:rPr lang="en-GB" sz="2000" dirty="0" smtClean="0"/>
              <a:t>a particular dealing with a work is fair, include: </a:t>
            </a:r>
          </a:p>
          <a:p>
            <a:r>
              <a:rPr lang="en-GB" sz="2000" dirty="0" smtClean="0"/>
              <a:t>Does using the work affect the market for the original work? </a:t>
            </a:r>
          </a:p>
          <a:p>
            <a:r>
              <a:rPr lang="en-GB" sz="2000" dirty="0" smtClean="0"/>
              <a:t>If a use of a work acts as a substitute for it, causing the owner to lose revenue, </a:t>
            </a:r>
          </a:p>
          <a:p>
            <a:pPr>
              <a:buNone/>
            </a:pPr>
            <a:r>
              <a:rPr lang="en-GB" sz="2000" dirty="0" smtClean="0"/>
              <a:t>	then it is not likely to be fair.</a:t>
            </a:r>
          </a:p>
          <a:p>
            <a:r>
              <a:rPr lang="en-GB" sz="2000" dirty="0" smtClean="0"/>
              <a:t>Is the amount of the work taken reasonable and appropriate? </a:t>
            </a:r>
          </a:p>
          <a:p>
            <a:r>
              <a:rPr lang="en-GB" sz="2000" dirty="0" smtClean="0"/>
              <a:t>Was it necessary to use the amount that was taken? Usually only part of a work</a:t>
            </a:r>
          </a:p>
          <a:p>
            <a:r>
              <a:rPr lang="en-GB" sz="2000" dirty="0" smtClean="0"/>
              <a:t>may be used. The relative importance of any one factor will vary according to the case in hand and the type of dealing in question.</a:t>
            </a:r>
          </a:p>
          <a:p>
            <a:endParaRPr lang="en-GB" sz="2000" dirty="0"/>
          </a:p>
        </p:txBody>
      </p:sp>
      <p:sp>
        <p:nvSpPr>
          <p:cNvPr id="4" name="Date Placeholder 3"/>
          <p:cNvSpPr>
            <a:spLocks noGrp="1"/>
          </p:cNvSpPr>
          <p:nvPr>
            <p:ph type="dt" sz="half" idx="10"/>
          </p:nvPr>
        </p:nvSpPr>
        <p:spPr/>
        <p:txBody>
          <a:bodyPr/>
          <a:lstStyle/>
          <a:p>
            <a:endParaRPr lang="en-GB" dirty="0" smtClean="0"/>
          </a:p>
          <a:p>
            <a:r>
              <a:rPr lang="en-GB" dirty="0" smtClean="0"/>
              <a:t>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Accessible copies for disabled users </a:t>
            </a:r>
            <a:br>
              <a:rPr lang="en-GB" dirty="0" smtClean="0"/>
            </a:br>
            <a:r>
              <a:rPr lang="en-GB" dirty="0" smtClean="0"/>
              <a:t>- S31</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p:txBody>
          <a:bodyPr/>
          <a:lstStyle/>
          <a:p>
            <a:r>
              <a:rPr lang="en-GB" dirty="0" smtClean="0"/>
              <a:t>Restricted to people with visual impairments only</a:t>
            </a:r>
          </a:p>
          <a:p>
            <a:r>
              <a:rPr lang="en-GB" dirty="0" smtClean="0"/>
              <a:t>Literary, dramatic, musical or artistic work</a:t>
            </a:r>
          </a:p>
          <a:p>
            <a:r>
              <a:rPr lang="en-GB" dirty="0" smtClean="0"/>
              <a:t>Contractual override</a:t>
            </a:r>
          </a:p>
          <a:p>
            <a:r>
              <a:rPr lang="en-GB" dirty="0" smtClean="0"/>
              <a:t>Dependent on no commercial copy being available</a:t>
            </a:r>
            <a:endParaRPr lang="en-GB" dirty="0"/>
          </a:p>
        </p:txBody>
      </p:sp>
      <p:sp>
        <p:nvSpPr>
          <p:cNvPr id="5" name="Text Placeholder 4"/>
          <p:cNvSpPr>
            <a:spLocks noGrp="1"/>
          </p:cNvSpPr>
          <p:nvPr>
            <p:ph type="body" sz="quarter" idx="3"/>
          </p:nvPr>
        </p:nvSpPr>
        <p:spPr/>
        <p:txBody>
          <a:bodyPr/>
          <a:lstStyle/>
          <a:p>
            <a:r>
              <a:rPr lang="en-GB" dirty="0" smtClean="0"/>
              <a:t>After (expected)</a:t>
            </a:r>
            <a:endParaRPr lang="en-GB" dirty="0"/>
          </a:p>
        </p:txBody>
      </p:sp>
      <p:sp>
        <p:nvSpPr>
          <p:cNvPr id="6" name="Content Placeholder 5"/>
          <p:cNvSpPr>
            <a:spLocks noGrp="1"/>
          </p:cNvSpPr>
          <p:nvPr>
            <p:ph sz="quarter" idx="4"/>
          </p:nvPr>
        </p:nvSpPr>
        <p:spPr>
          <a:xfrm>
            <a:off x="4645025" y="2174874"/>
            <a:ext cx="4041775" cy="4062437"/>
          </a:xfrm>
        </p:spPr>
        <p:txBody>
          <a:bodyPr/>
          <a:lstStyle/>
          <a:p>
            <a:r>
              <a:rPr lang="en-GB" dirty="0" smtClean="0"/>
              <a:t>Widened to all impairments which prevent equal access</a:t>
            </a:r>
          </a:p>
          <a:p>
            <a:r>
              <a:rPr lang="en-GB" dirty="0" smtClean="0"/>
              <a:t>All types of copyright work</a:t>
            </a:r>
          </a:p>
          <a:p>
            <a:r>
              <a:rPr lang="en-GB" dirty="0" smtClean="0"/>
              <a:t>No contractual override</a:t>
            </a:r>
          </a:p>
          <a:p>
            <a:r>
              <a:rPr lang="en-GB" dirty="0" smtClean="0"/>
              <a:t>Requires TPM to be carried over in the copy too!?!?!?!</a:t>
            </a:r>
            <a:endParaRPr lang="en-GB" dirty="0"/>
          </a:p>
        </p:txBody>
      </p:sp>
      <p:sp>
        <p:nvSpPr>
          <p:cNvPr id="7" name="Footer Placeholder 6"/>
          <p:cNvSpPr>
            <a:spLocks noGrp="1"/>
          </p:cNvSpPr>
          <p:nvPr>
            <p:ph type="ftr" sz="quarter" idx="11"/>
          </p:nvPr>
        </p:nvSpPr>
        <p:spPr/>
        <p:txBody>
          <a:bodyPr/>
          <a:lstStyle/>
          <a:p>
            <a:pPr>
              <a:defRPr/>
            </a:pPr>
            <a:endParaRPr lang="en-GB" altLang="en-US" dirty="0"/>
          </a:p>
        </p:txBody>
      </p:sp>
      <p:sp>
        <p:nvSpPr>
          <p:cNvPr id="8" name="Slide Number Placeholder 7"/>
          <p:cNvSpPr>
            <a:spLocks noGrp="1"/>
          </p:cNvSpPr>
          <p:nvPr>
            <p:ph type="sldNum" sz="quarter" idx="12"/>
          </p:nvPr>
        </p:nvSpPr>
        <p:spPr/>
        <p:txBody>
          <a:bodyPr/>
          <a:lstStyle/>
          <a:p>
            <a:pPr>
              <a:defRPr/>
            </a:pPr>
            <a:r>
              <a:rPr lang="en-GB" altLang="en-US" dirty="0" smtClean="0"/>
              <a:t> </a:t>
            </a:r>
            <a:endParaRPr lang="en-GB" altLang="en-US" dirty="0"/>
          </a:p>
        </p:txBody>
      </p:sp>
      <p:pic>
        <p:nvPicPr>
          <p:cNvPr id="10" name="Picture 3" descr="C:\Users\cm591\AppData\Local\Microsoft\Windows\Temporary Internet Files\Content.IE5\F3ST82SG\MC90031074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476672"/>
            <a:ext cx="1166272"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1861125996"/>
      </p:ext>
    </p:extLst>
  </p:cSld>
  <p:clrMapOvr>
    <a:masterClrMapping/>
  </p:clrMapOvr>
  <mc:AlternateContent xmlns:mc="http://schemas.openxmlformats.org/markup-compatibility/2006">
    <mc:Choice xmlns:p14="http://schemas.microsoft.com/office/powerpoint/2010/main" xmlns="" Requires="p14">
      <p:transition spd="slow" p14:dur="2000" advTm="145208"/>
    </mc:Choice>
    <mc:Fallback>
      <p:transition spd="slow" advTm="14520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Fair dealing for instruction – S32</a:t>
            </a:r>
            <a:endParaRPr lang="en-GB" dirty="0"/>
          </a:p>
        </p:txBody>
      </p:sp>
      <p:sp>
        <p:nvSpPr>
          <p:cNvPr id="7" name="Text Placeholder 6"/>
          <p:cNvSpPr>
            <a:spLocks noGrp="1"/>
          </p:cNvSpPr>
          <p:nvPr>
            <p:ph type="body" idx="1"/>
          </p:nvPr>
        </p:nvSpPr>
        <p:spPr/>
        <p:txBody>
          <a:bodyPr/>
          <a:lstStyle/>
          <a:p>
            <a:r>
              <a:rPr lang="en-GB" dirty="0" smtClean="0"/>
              <a:t>Before</a:t>
            </a:r>
            <a:endParaRPr lang="en-GB" dirty="0"/>
          </a:p>
        </p:txBody>
      </p:sp>
      <p:sp>
        <p:nvSpPr>
          <p:cNvPr id="8" name="Content Placeholder 7"/>
          <p:cNvSpPr>
            <a:spLocks noGrp="1"/>
          </p:cNvSpPr>
          <p:nvPr>
            <p:ph sz="half" idx="2"/>
          </p:nvPr>
        </p:nvSpPr>
        <p:spPr/>
        <p:txBody>
          <a:bodyPr/>
          <a:lstStyle/>
          <a:p>
            <a:r>
              <a:rPr lang="en-GB" sz="2000" dirty="0" smtClean="0"/>
              <a:t>Instruction - Non-reprographic copying of literary, dramatic, musical and artistic works but … copying of film and sound OK (</a:t>
            </a:r>
            <a:r>
              <a:rPr lang="en-GB" sz="2000" i="1" dirty="0" smtClean="0"/>
              <a:t>confusing</a:t>
            </a:r>
            <a:r>
              <a:rPr lang="en-GB" sz="2000" dirty="0" smtClean="0"/>
              <a:t>)</a:t>
            </a:r>
          </a:p>
          <a:p>
            <a:r>
              <a:rPr lang="en-GB" sz="2000" dirty="0" smtClean="0"/>
              <a:t>Wide examination exception </a:t>
            </a:r>
          </a:p>
        </p:txBody>
      </p:sp>
      <p:sp>
        <p:nvSpPr>
          <p:cNvPr id="9" name="Text Placeholder 8"/>
          <p:cNvSpPr>
            <a:spLocks noGrp="1"/>
          </p:cNvSpPr>
          <p:nvPr>
            <p:ph type="body" sz="quarter" idx="3"/>
          </p:nvPr>
        </p:nvSpPr>
        <p:spPr/>
        <p:txBody>
          <a:bodyPr/>
          <a:lstStyle/>
          <a:p>
            <a:r>
              <a:rPr lang="en-GB" dirty="0" smtClean="0"/>
              <a:t>After </a:t>
            </a:r>
            <a:endParaRPr lang="en-GB" dirty="0"/>
          </a:p>
        </p:txBody>
      </p:sp>
      <p:sp>
        <p:nvSpPr>
          <p:cNvPr id="10" name="Content Placeholder 9"/>
          <p:cNvSpPr>
            <a:spLocks noGrp="1"/>
          </p:cNvSpPr>
          <p:nvPr>
            <p:ph sz="quarter" idx="4"/>
          </p:nvPr>
        </p:nvSpPr>
        <p:spPr/>
        <p:txBody>
          <a:bodyPr/>
          <a:lstStyle/>
          <a:p>
            <a:r>
              <a:rPr lang="en-GB" sz="2000" dirty="0" smtClean="0"/>
              <a:t>Instruction  – Any work, but must be </a:t>
            </a:r>
            <a:r>
              <a:rPr lang="en-GB" sz="2000" b="1" dirty="0" smtClean="0"/>
              <a:t>fair dealing</a:t>
            </a:r>
            <a:r>
              <a:rPr lang="en-GB" sz="2000" dirty="0" smtClean="0"/>
              <a:t>, non commercial, and applies to teachers and students who receive instruction</a:t>
            </a:r>
          </a:p>
          <a:p>
            <a:r>
              <a:rPr lang="en-GB" sz="2000" dirty="0" smtClean="0"/>
              <a:t>Not limited to educational establishments</a:t>
            </a:r>
          </a:p>
          <a:p>
            <a:r>
              <a:rPr lang="en-GB" sz="2000" dirty="0" smtClean="0"/>
              <a:t>Examination questions, and answering them narrowed to fair dealing </a:t>
            </a:r>
            <a:r>
              <a:rPr lang="en-GB" sz="2000" dirty="0" smtClean="0">
                <a:sym typeface="Wingdings" panose="05000000000000000000" pitchFamily="2" charset="2"/>
              </a:rPr>
              <a:t></a:t>
            </a:r>
          </a:p>
          <a:p>
            <a:r>
              <a:rPr lang="en-GB" sz="2000" dirty="0" smtClean="0">
                <a:sym typeface="Wingdings" panose="05000000000000000000" pitchFamily="2" charset="2"/>
              </a:rPr>
              <a:t>However,  no contractual terms override, therefore can be used over and above CLA/NLA licences!</a:t>
            </a:r>
            <a:endParaRPr lang="en-GB" sz="2000" dirty="0" smtClean="0"/>
          </a:p>
          <a:p>
            <a:endParaRPr lang="en-GB" dirty="0"/>
          </a:p>
        </p:txBody>
      </p:sp>
      <p:pic>
        <p:nvPicPr>
          <p:cNvPr id="11" name="Picture 3"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196752"/>
            <a:ext cx="1346616" cy="115212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3952960450"/>
      </p:ext>
    </p:extLst>
  </p:cSld>
  <p:clrMapOvr>
    <a:masterClrMapping/>
  </p:clrMapOvr>
  <mc:AlternateContent xmlns:mc="http://schemas.openxmlformats.org/markup-compatibility/2006">
    <mc:Choice xmlns:p14="http://schemas.microsoft.com/office/powerpoint/2010/main" xmlns="" Requires="p14">
      <p:transition spd="slow" p14:dur="2000" advTm="3975"/>
    </mc:Choice>
    <mc:Fallback>
      <p:transition spd="slow" advTm="397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Recording of Broadcasts – S35</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p:txBody>
          <a:bodyPr/>
          <a:lstStyle/>
          <a:p>
            <a:r>
              <a:rPr lang="en-GB" dirty="0" smtClean="0"/>
              <a:t>Non-commercial educational use</a:t>
            </a:r>
          </a:p>
          <a:p>
            <a:r>
              <a:rPr lang="en-GB" dirty="0" smtClean="0"/>
              <a:t>‘Communication to the public’ premises limitation</a:t>
            </a:r>
          </a:p>
          <a:p>
            <a:r>
              <a:rPr lang="en-GB" dirty="0" smtClean="0"/>
              <a:t>Dependent on a licence from ERA</a:t>
            </a:r>
          </a:p>
          <a:p>
            <a:endParaRPr lang="en-GB" dirty="0"/>
          </a:p>
        </p:txBody>
      </p:sp>
      <p:sp>
        <p:nvSpPr>
          <p:cNvPr id="5" name="Text Placeholder 4"/>
          <p:cNvSpPr>
            <a:spLocks noGrp="1"/>
          </p:cNvSpPr>
          <p:nvPr>
            <p:ph type="body" sz="quarter" idx="3"/>
          </p:nvPr>
        </p:nvSpPr>
        <p:spPr/>
        <p:txBody>
          <a:bodyPr/>
          <a:lstStyle/>
          <a:p>
            <a:r>
              <a:rPr lang="en-GB" dirty="0" smtClean="0"/>
              <a:t>After (expected)</a:t>
            </a:r>
            <a:endParaRPr lang="en-GB" dirty="0"/>
          </a:p>
        </p:txBody>
      </p:sp>
      <p:sp>
        <p:nvSpPr>
          <p:cNvPr id="6" name="Content Placeholder 5"/>
          <p:cNvSpPr>
            <a:spLocks noGrp="1"/>
          </p:cNvSpPr>
          <p:nvPr>
            <p:ph sz="quarter" idx="4"/>
          </p:nvPr>
        </p:nvSpPr>
        <p:spPr/>
        <p:txBody>
          <a:bodyPr/>
          <a:lstStyle/>
          <a:p>
            <a:r>
              <a:rPr lang="en-GB" dirty="0" smtClean="0"/>
              <a:t>Non-commercial educational use</a:t>
            </a:r>
          </a:p>
          <a:p>
            <a:r>
              <a:rPr lang="en-GB" dirty="0" smtClean="0"/>
              <a:t>‘Communication to the public’ off premises via secure electronic network</a:t>
            </a:r>
          </a:p>
          <a:p>
            <a:r>
              <a:rPr lang="en-GB" dirty="0" smtClean="0"/>
              <a:t>Dependent on a licence from ERA (ERA+)</a:t>
            </a:r>
            <a:endParaRPr lang="en-GB" dirty="0"/>
          </a:p>
        </p:txBody>
      </p:sp>
      <p:sp>
        <p:nvSpPr>
          <p:cNvPr id="7" name="Footer Placeholder 6"/>
          <p:cNvSpPr>
            <a:spLocks noGrp="1"/>
          </p:cNvSpPr>
          <p:nvPr>
            <p:ph type="ftr" sz="quarter" idx="11"/>
          </p:nvPr>
        </p:nvSpPr>
        <p:spPr/>
        <p:txBody>
          <a:bodyPr/>
          <a:lstStyle/>
          <a:p>
            <a:pPr>
              <a:defRPr/>
            </a:pPr>
            <a:endParaRPr lang="en-GB" altLang="en-US" dirty="0"/>
          </a:p>
        </p:txBody>
      </p:sp>
      <p:sp>
        <p:nvSpPr>
          <p:cNvPr id="8" name="Slide Number Placeholder 7"/>
          <p:cNvSpPr>
            <a:spLocks noGrp="1"/>
          </p:cNvSpPr>
          <p:nvPr>
            <p:ph type="sldNum" sz="quarter" idx="12"/>
          </p:nvPr>
        </p:nvSpPr>
        <p:spPr/>
        <p:txBody>
          <a:bodyPr/>
          <a:lstStyle/>
          <a:p>
            <a:pPr>
              <a:defRPr/>
            </a:pPr>
            <a:endParaRPr lang="en-GB" alt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36747" t="52530" r="51807" b="31405"/>
          <a:stretch/>
        </p:blipFill>
        <p:spPr>
          <a:xfrm rot="5400000">
            <a:off x="7838906" y="1314222"/>
            <a:ext cx="1008770" cy="1061862"/>
          </a:xfrm>
          <a:prstGeom prst="rect">
            <a:avLst/>
          </a:prstGeom>
        </p:spPr>
      </p:pic>
      <p:sp>
        <p:nvSpPr>
          <p:cNvPr id="10" name="TextBox 9"/>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1178212042"/>
      </p:ext>
    </p:extLst>
  </p:cSld>
  <p:clrMapOvr>
    <a:masterClrMapping/>
  </p:clrMapOvr>
  <mc:AlternateContent xmlns:mc="http://schemas.openxmlformats.org/markup-compatibility/2006">
    <mc:Choice xmlns:p14="http://schemas.microsoft.com/office/powerpoint/2010/main" xmlns="" Requires="p14">
      <p:transition spd="slow" p14:dur="2000" advTm="70582"/>
    </mc:Choice>
    <mc:Fallback>
      <p:transition spd="slow" advTm="7058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Copying and Use of Extract of Works by Educational Establishments – S36</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p:txBody>
          <a:bodyPr/>
          <a:lstStyle/>
          <a:p>
            <a:r>
              <a:rPr lang="en-GB" dirty="0" smtClean="0"/>
              <a:t>Non-commercial</a:t>
            </a:r>
          </a:p>
          <a:p>
            <a:r>
              <a:rPr lang="en-GB" dirty="0" smtClean="0"/>
              <a:t>≤1% per work, per quarter, per institution</a:t>
            </a:r>
          </a:p>
          <a:p>
            <a:r>
              <a:rPr lang="en-GB" dirty="0" smtClean="0"/>
              <a:t>Covers LDM works</a:t>
            </a:r>
          </a:p>
          <a:p>
            <a:r>
              <a:rPr lang="en-GB" dirty="0" smtClean="0"/>
              <a:t>CLA licences take precedence</a:t>
            </a:r>
            <a:endParaRPr lang="en-GB" dirty="0"/>
          </a:p>
        </p:txBody>
      </p:sp>
      <p:sp>
        <p:nvSpPr>
          <p:cNvPr id="5" name="Text Placeholder 4"/>
          <p:cNvSpPr>
            <a:spLocks noGrp="1"/>
          </p:cNvSpPr>
          <p:nvPr>
            <p:ph type="body" sz="quarter" idx="3"/>
          </p:nvPr>
        </p:nvSpPr>
        <p:spPr/>
        <p:txBody>
          <a:bodyPr/>
          <a:lstStyle/>
          <a:p>
            <a:r>
              <a:rPr lang="en-GB" dirty="0" smtClean="0"/>
              <a:t>After (expected)</a:t>
            </a:r>
            <a:endParaRPr lang="en-GB" dirty="0"/>
          </a:p>
        </p:txBody>
      </p:sp>
      <p:sp>
        <p:nvSpPr>
          <p:cNvPr id="6" name="Content Placeholder 5"/>
          <p:cNvSpPr>
            <a:spLocks noGrp="1"/>
          </p:cNvSpPr>
          <p:nvPr>
            <p:ph sz="quarter" idx="4"/>
          </p:nvPr>
        </p:nvSpPr>
        <p:spPr/>
        <p:txBody>
          <a:bodyPr>
            <a:normAutofit fontScale="92500" lnSpcReduction="10000"/>
          </a:bodyPr>
          <a:lstStyle/>
          <a:p>
            <a:r>
              <a:rPr lang="en-GB" dirty="0" smtClean="0"/>
              <a:t>Non-commercial</a:t>
            </a:r>
          </a:p>
          <a:p>
            <a:r>
              <a:rPr lang="en-GB" dirty="0" smtClean="0"/>
              <a:t>≤5% per work, per year, per institution</a:t>
            </a:r>
          </a:p>
          <a:p>
            <a:r>
              <a:rPr lang="en-GB" dirty="0" smtClean="0"/>
              <a:t>Limited to educational establishments</a:t>
            </a:r>
          </a:p>
          <a:p>
            <a:r>
              <a:rPr lang="en-GB" dirty="0" smtClean="0"/>
              <a:t>Includes all works but not stand alone artistic works or broadcasts</a:t>
            </a:r>
          </a:p>
          <a:p>
            <a:r>
              <a:rPr lang="en-GB" dirty="0" smtClean="0"/>
              <a:t>Includes distance learning</a:t>
            </a:r>
          </a:p>
          <a:p>
            <a:r>
              <a:rPr lang="en-GB" dirty="0" smtClean="0"/>
              <a:t>CLA/NLA licences take precedence</a:t>
            </a:r>
            <a:endParaRPr lang="en-GB" dirty="0"/>
          </a:p>
        </p:txBody>
      </p:sp>
      <p:sp>
        <p:nvSpPr>
          <p:cNvPr id="7" name="Footer Placeholder 6"/>
          <p:cNvSpPr>
            <a:spLocks noGrp="1"/>
          </p:cNvSpPr>
          <p:nvPr>
            <p:ph type="ftr" sz="quarter" idx="11"/>
          </p:nvPr>
        </p:nvSpPr>
        <p:spPr/>
        <p:txBody>
          <a:bodyPr/>
          <a:lstStyle/>
          <a:p>
            <a:pPr>
              <a:defRPr/>
            </a:pPr>
            <a:endParaRPr lang="en-GB" altLang="en-US" dirty="0"/>
          </a:p>
        </p:txBody>
      </p:sp>
      <p:sp>
        <p:nvSpPr>
          <p:cNvPr id="8" name="Slide Number Placeholder 7"/>
          <p:cNvSpPr>
            <a:spLocks noGrp="1"/>
          </p:cNvSpPr>
          <p:nvPr>
            <p:ph type="sldNum" sz="quarter" idx="12"/>
          </p:nvPr>
        </p:nvSpPr>
        <p:spPr/>
        <p:txBody>
          <a:bodyPr/>
          <a:lstStyle/>
          <a:p>
            <a:pPr>
              <a:defRPr/>
            </a:pPr>
            <a:r>
              <a:rPr lang="en-GB" altLang="en-US" dirty="0" smtClean="0"/>
              <a:t> </a:t>
            </a:r>
            <a:endParaRPr lang="en-GB" altLang="en-US" dirty="0"/>
          </a:p>
        </p:txBody>
      </p:sp>
      <p:grpSp>
        <p:nvGrpSpPr>
          <p:cNvPr id="9" name="Group 8"/>
          <p:cNvGrpSpPr/>
          <p:nvPr/>
        </p:nvGrpSpPr>
        <p:grpSpPr>
          <a:xfrm>
            <a:off x="7786652" y="1340768"/>
            <a:ext cx="1357348" cy="1252527"/>
            <a:chOff x="6663312" y="3006106"/>
            <a:chExt cx="1930332" cy="1794127"/>
          </a:xfrm>
        </p:grpSpPr>
        <p:pic>
          <p:nvPicPr>
            <p:cNvPr id="10" name="Picture 7" descr="C:\Users\cm591\AppData\Local\Microsoft\Windows\Temporary Internet Files\Content.IE5\XSG78CNE\MC90043259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3312" y="3006106"/>
              <a:ext cx="1371233" cy="137123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C:\Users\cm591\AppData\Local\Microsoft\Windows\Temporary Internet Files\Content.IE5\XSG78CNE\MC90043259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22411" y="3429000"/>
              <a:ext cx="1371233" cy="137123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 name="TextBox 11"/>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2823926500"/>
      </p:ext>
    </p:extLst>
  </p:cSld>
  <p:clrMapOvr>
    <a:masterClrMapping/>
  </p:clrMapOvr>
  <mc:AlternateContent xmlns:mc="http://schemas.openxmlformats.org/markup-compatibility/2006">
    <mc:Choice xmlns:p14="http://schemas.microsoft.com/office/powerpoint/2010/main" xmlns="" Requires="p14">
      <p:transition spd="slow" p14:dur="2000" advTm="144413"/>
    </mc:Choice>
    <mc:Fallback>
      <p:transition spd="slow" advTm="14441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Library Privilege </a:t>
            </a:r>
            <a:r>
              <a:rPr lang="en-GB" dirty="0"/>
              <a:t>Copying </a:t>
            </a:r>
            <a:r>
              <a:rPr lang="en-GB" dirty="0" smtClean="0"/>
              <a:t>to </a:t>
            </a:r>
            <a:br>
              <a:rPr lang="en-GB" dirty="0" smtClean="0"/>
            </a:br>
            <a:r>
              <a:rPr lang="en-GB" dirty="0" smtClean="0"/>
              <a:t>Individuals S.42-43</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a:xfrm>
            <a:off x="467544" y="1988840"/>
            <a:ext cx="4040188" cy="3951288"/>
          </a:xfrm>
        </p:spPr>
        <p:txBody>
          <a:bodyPr/>
          <a:lstStyle/>
          <a:p>
            <a:r>
              <a:rPr lang="en-GB" sz="1800" dirty="0" smtClean="0"/>
              <a:t>‘Prescribed’ libraries</a:t>
            </a:r>
          </a:p>
          <a:p>
            <a:r>
              <a:rPr lang="en-GB" sz="1800" dirty="0" smtClean="0"/>
              <a:t>Non-commercial research or private study</a:t>
            </a:r>
          </a:p>
          <a:p>
            <a:r>
              <a:rPr lang="en-GB" sz="1800" dirty="0" smtClean="0"/>
              <a:t>Article in a periodical or part of literary, dramatic or musical work</a:t>
            </a:r>
          </a:p>
          <a:p>
            <a:r>
              <a:rPr lang="en-GB" sz="1800" dirty="0" smtClean="0"/>
              <a:t>Declaration form</a:t>
            </a:r>
          </a:p>
          <a:p>
            <a:r>
              <a:rPr lang="en-GB" sz="1800" dirty="0" smtClean="0"/>
              <a:t>Patron must pay cost of supply</a:t>
            </a:r>
          </a:p>
          <a:p>
            <a:r>
              <a:rPr lang="en-GB" sz="1800" dirty="0" smtClean="0"/>
              <a:t>Contractual override</a:t>
            </a:r>
            <a:endParaRPr lang="en-GB" sz="1800" dirty="0"/>
          </a:p>
        </p:txBody>
      </p:sp>
      <p:sp>
        <p:nvSpPr>
          <p:cNvPr id="5" name="Text Placeholder 4"/>
          <p:cNvSpPr>
            <a:spLocks noGrp="1"/>
          </p:cNvSpPr>
          <p:nvPr>
            <p:ph type="body" sz="quarter" idx="3"/>
          </p:nvPr>
        </p:nvSpPr>
        <p:spPr/>
        <p:txBody>
          <a:bodyPr/>
          <a:lstStyle/>
          <a:p>
            <a:r>
              <a:rPr lang="en-GB" smtClean="0"/>
              <a:t>After</a:t>
            </a:r>
            <a:endParaRPr lang="en-GB" dirty="0"/>
          </a:p>
        </p:txBody>
      </p:sp>
      <p:sp>
        <p:nvSpPr>
          <p:cNvPr id="6" name="Content Placeholder 5"/>
          <p:cNvSpPr>
            <a:spLocks noGrp="1"/>
          </p:cNvSpPr>
          <p:nvPr>
            <p:ph sz="quarter" idx="4"/>
          </p:nvPr>
        </p:nvSpPr>
        <p:spPr>
          <a:xfrm>
            <a:off x="4598599" y="1916832"/>
            <a:ext cx="4041775" cy="3951288"/>
          </a:xfrm>
        </p:spPr>
        <p:txBody>
          <a:bodyPr>
            <a:normAutofit lnSpcReduction="10000"/>
          </a:bodyPr>
          <a:lstStyle/>
          <a:p>
            <a:r>
              <a:rPr lang="en-GB" sz="1800" dirty="0" smtClean="0"/>
              <a:t>Publicly accessible or part of educational establishment</a:t>
            </a:r>
          </a:p>
          <a:p>
            <a:r>
              <a:rPr lang="en-GB" sz="1800" dirty="0" smtClean="0"/>
              <a:t>Non-commercial research or private study</a:t>
            </a:r>
          </a:p>
          <a:p>
            <a:r>
              <a:rPr lang="en-GB" sz="1800" dirty="0" smtClean="0"/>
              <a:t>All works</a:t>
            </a:r>
          </a:p>
          <a:p>
            <a:r>
              <a:rPr lang="en-GB" sz="1800" dirty="0" smtClean="0"/>
              <a:t>Reasonable proportion of “any published work”</a:t>
            </a:r>
          </a:p>
          <a:p>
            <a:r>
              <a:rPr lang="en-GB" sz="1800" dirty="0" smtClean="0"/>
              <a:t>Declaration still required but not through set form</a:t>
            </a:r>
          </a:p>
          <a:p>
            <a:r>
              <a:rPr lang="en-GB" sz="1800" dirty="0" smtClean="0"/>
              <a:t>If charged must cover cost of production</a:t>
            </a:r>
          </a:p>
          <a:p>
            <a:r>
              <a:rPr lang="en-GB" sz="1800" dirty="0" smtClean="0"/>
              <a:t>No contractual override</a:t>
            </a:r>
            <a:r>
              <a:rPr lang="en-GB" sz="1800" dirty="0"/>
              <a:t> </a:t>
            </a:r>
            <a:r>
              <a:rPr lang="en-GB" sz="1800" dirty="0" smtClean="0"/>
              <a:t>(other than unpublished works)</a:t>
            </a:r>
            <a:endParaRPr lang="en-GB" sz="1800" dirty="0"/>
          </a:p>
        </p:txBody>
      </p:sp>
      <p:grpSp>
        <p:nvGrpSpPr>
          <p:cNvPr id="7" name="Group 8"/>
          <p:cNvGrpSpPr/>
          <p:nvPr/>
        </p:nvGrpSpPr>
        <p:grpSpPr>
          <a:xfrm>
            <a:off x="6790780" y="908720"/>
            <a:ext cx="2353220" cy="955878"/>
            <a:chOff x="6551287" y="1895091"/>
            <a:chExt cx="2353220" cy="955878"/>
          </a:xfrm>
        </p:grpSpPr>
        <p:pic>
          <p:nvPicPr>
            <p:cNvPr id="10" name="Picture 8" descr="C:\Users\cm591\AppData\Local\Microsoft\Windows\Temporary Internet Files\Content.IE5\HZ2H99XO\MC9000567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1287" y="1895091"/>
              <a:ext cx="1172142" cy="8028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9" descr="C:\Users\cm591\AppData\Local\Microsoft\Windows\Temporary Internet Files\Content.IE5\XSG78CNE\MC90036563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70370" y="1916832"/>
              <a:ext cx="934137" cy="9341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Arrow 11"/>
            <p:cNvSpPr/>
            <p:nvPr/>
          </p:nvSpPr>
          <p:spPr bwMode="auto">
            <a:xfrm>
              <a:off x="7662886" y="2244263"/>
              <a:ext cx="266422" cy="139637"/>
            </a:xfrm>
            <a:prstGeom prst="rightArrow">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pSp>
      <p:sp>
        <p:nvSpPr>
          <p:cNvPr id="13" name="TextBox 12"/>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3137818551"/>
      </p:ext>
    </p:extLst>
  </p:cSld>
  <p:clrMapOvr>
    <a:masterClrMapping/>
  </p:clrMapOvr>
  <mc:AlternateContent xmlns:mc="http://schemas.openxmlformats.org/markup-compatibility/2006">
    <mc:Choice xmlns:p14="http://schemas.microsoft.com/office/powerpoint/2010/main" xmlns="" Requires="p14">
      <p:transition spd="slow" p14:dur="2000" advTm="161628"/>
    </mc:Choice>
    <mc:Fallback>
      <p:transition spd="slow" advTm="1616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are going to do today?</a:t>
            </a:r>
            <a:endParaRPr lang="en-GB" dirty="0"/>
          </a:p>
        </p:txBody>
      </p:sp>
      <p:sp>
        <p:nvSpPr>
          <p:cNvPr id="3" name="Content Placeholder 2"/>
          <p:cNvSpPr>
            <a:spLocks noGrp="1"/>
          </p:cNvSpPr>
          <p:nvPr>
            <p:ph idx="1"/>
          </p:nvPr>
        </p:nvSpPr>
        <p:spPr/>
        <p:txBody>
          <a:bodyPr>
            <a:normAutofit lnSpcReduction="10000"/>
          </a:bodyPr>
          <a:lstStyle/>
          <a:p>
            <a:r>
              <a:rPr lang="en-GB" dirty="0" smtClean="0"/>
              <a:t>Take a small quiz</a:t>
            </a:r>
          </a:p>
          <a:p>
            <a:r>
              <a:rPr lang="en-GB" dirty="0" smtClean="0"/>
              <a:t>Set the scene</a:t>
            </a:r>
          </a:p>
          <a:p>
            <a:r>
              <a:rPr lang="en-GB" dirty="0" smtClean="0"/>
              <a:t>Examine new legislation, proposed legislation and case law</a:t>
            </a:r>
          </a:p>
          <a:p>
            <a:r>
              <a:rPr lang="en-GB" dirty="0" smtClean="0"/>
              <a:t>Look at their impact on your work</a:t>
            </a:r>
          </a:p>
          <a:p>
            <a:r>
              <a:rPr lang="en-GB" dirty="0" smtClean="0"/>
              <a:t>Relate the changes to your existing licences</a:t>
            </a:r>
          </a:p>
          <a:p>
            <a:r>
              <a:rPr lang="en-GB" dirty="0" smtClean="0"/>
              <a:t>Map some next steps</a:t>
            </a:r>
          </a:p>
          <a:p>
            <a:r>
              <a:rPr lang="en-GB" dirty="0" smtClean="0"/>
              <a:t>Answer some questions</a:t>
            </a:r>
            <a:endParaRPr lang="en-GB" dirty="0"/>
          </a:p>
        </p:txBody>
      </p:sp>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Library Privilege Copying for Other </a:t>
            </a:r>
            <a:br>
              <a:rPr lang="en-GB" dirty="0" smtClean="0"/>
            </a:br>
            <a:r>
              <a:rPr lang="en-GB" dirty="0" smtClean="0"/>
              <a:t>Libraries – S41-42</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p:txBody>
          <a:bodyPr/>
          <a:lstStyle/>
          <a:p>
            <a:r>
              <a:rPr lang="en-GB" dirty="0" smtClean="0"/>
              <a:t>Supply of a journal article or whole or part of literary, dramatic or musical work</a:t>
            </a:r>
          </a:p>
          <a:p>
            <a:r>
              <a:rPr lang="en-GB" dirty="0" smtClean="0"/>
              <a:t>Includes illustrations in context</a:t>
            </a:r>
          </a:p>
          <a:p>
            <a:r>
              <a:rPr lang="en-GB" dirty="0" smtClean="0"/>
              <a:t>Not applicable if authorisation possible</a:t>
            </a:r>
          </a:p>
          <a:p>
            <a:r>
              <a:rPr lang="en-GB" dirty="0" smtClean="0"/>
              <a:t>Contractual override</a:t>
            </a:r>
            <a:endParaRPr lang="en-GB" dirty="0"/>
          </a:p>
        </p:txBody>
      </p:sp>
      <p:sp>
        <p:nvSpPr>
          <p:cNvPr id="5" name="Text Placeholder 4"/>
          <p:cNvSpPr>
            <a:spLocks noGrp="1"/>
          </p:cNvSpPr>
          <p:nvPr>
            <p:ph type="body" sz="quarter" idx="3"/>
          </p:nvPr>
        </p:nvSpPr>
        <p:spPr/>
        <p:txBody>
          <a:bodyPr/>
          <a:lstStyle/>
          <a:p>
            <a:r>
              <a:rPr lang="en-GB" dirty="0" smtClean="0"/>
              <a:t>After</a:t>
            </a:r>
            <a:endParaRPr lang="en-GB" dirty="0"/>
          </a:p>
        </p:txBody>
      </p:sp>
      <p:sp>
        <p:nvSpPr>
          <p:cNvPr id="6" name="Content Placeholder 5"/>
          <p:cNvSpPr>
            <a:spLocks noGrp="1"/>
          </p:cNvSpPr>
          <p:nvPr>
            <p:ph sz="quarter" idx="4"/>
          </p:nvPr>
        </p:nvSpPr>
        <p:spPr/>
        <p:txBody>
          <a:bodyPr/>
          <a:lstStyle/>
          <a:p>
            <a:r>
              <a:rPr lang="en-GB" dirty="0" smtClean="0"/>
              <a:t>Supply of journal article or whole or part of any published work</a:t>
            </a:r>
          </a:p>
          <a:p>
            <a:r>
              <a:rPr lang="en-GB" dirty="0" smtClean="0"/>
              <a:t>Any published work</a:t>
            </a:r>
          </a:p>
          <a:p>
            <a:r>
              <a:rPr lang="en-GB" dirty="0" smtClean="0"/>
              <a:t>Not </a:t>
            </a:r>
            <a:r>
              <a:rPr lang="en-GB" dirty="0"/>
              <a:t>applicable if authorisation possible</a:t>
            </a:r>
          </a:p>
          <a:p>
            <a:r>
              <a:rPr lang="en-GB" dirty="0" smtClean="0"/>
              <a:t>No Contractual override</a:t>
            </a:r>
            <a:endParaRPr lang="en-GB" dirty="0"/>
          </a:p>
        </p:txBody>
      </p:sp>
      <p:sp>
        <p:nvSpPr>
          <p:cNvPr id="7" name="Footer Placeholder 6"/>
          <p:cNvSpPr>
            <a:spLocks noGrp="1"/>
          </p:cNvSpPr>
          <p:nvPr>
            <p:ph type="ftr" sz="quarter" idx="11"/>
          </p:nvPr>
        </p:nvSpPr>
        <p:spPr/>
        <p:txBody>
          <a:bodyPr/>
          <a:lstStyle/>
          <a:p>
            <a:pPr>
              <a:defRPr/>
            </a:pPr>
            <a:endParaRPr lang="en-GB" altLang="en-US" dirty="0"/>
          </a:p>
        </p:txBody>
      </p:sp>
      <p:sp>
        <p:nvSpPr>
          <p:cNvPr id="8" name="Slide Number Placeholder 7"/>
          <p:cNvSpPr>
            <a:spLocks noGrp="1"/>
          </p:cNvSpPr>
          <p:nvPr>
            <p:ph type="sldNum" sz="quarter" idx="12"/>
          </p:nvPr>
        </p:nvSpPr>
        <p:spPr/>
        <p:txBody>
          <a:bodyPr/>
          <a:lstStyle/>
          <a:p>
            <a:pPr>
              <a:defRPr/>
            </a:pPr>
            <a:endParaRPr lang="en-GB" altLang="en-US" dirty="0"/>
          </a:p>
        </p:txBody>
      </p:sp>
      <p:grpSp>
        <p:nvGrpSpPr>
          <p:cNvPr id="9" name="Group 8"/>
          <p:cNvGrpSpPr/>
          <p:nvPr/>
        </p:nvGrpSpPr>
        <p:grpSpPr>
          <a:xfrm>
            <a:off x="6228184" y="1268760"/>
            <a:ext cx="2533240" cy="811771"/>
            <a:chOff x="6568210" y="3140968"/>
            <a:chExt cx="2533240" cy="811771"/>
          </a:xfrm>
        </p:grpSpPr>
        <p:pic>
          <p:nvPicPr>
            <p:cNvPr id="10" name="Picture 8" descr="C:\Users\cm591\AppData\Local\Microsoft\Windows\Temporary Internet Files\Content.IE5\HZ2H99XO\MC9000567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8210" y="3140968"/>
              <a:ext cx="1172142" cy="8028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C:\Users\cm591\AppData\Local\Microsoft\Windows\Temporary Internet Files\Content.IE5\HZ2H99XO\MC9000567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9308" y="3149927"/>
              <a:ext cx="1172142" cy="802812"/>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ight Arrow 11"/>
            <p:cNvSpPr/>
            <p:nvPr/>
          </p:nvSpPr>
          <p:spPr bwMode="auto">
            <a:xfrm>
              <a:off x="7706877" y="3523042"/>
              <a:ext cx="266422" cy="139637"/>
            </a:xfrm>
            <a:prstGeom prst="rightArrow">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cs typeface="Arial" charset="0"/>
              </a:endParaRPr>
            </a:p>
          </p:txBody>
        </p:sp>
      </p:grpSp>
      <p:sp>
        <p:nvSpPr>
          <p:cNvPr id="13" name="TextBox 12"/>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2246845077"/>
      </p:ext>
    </p:extLst>
  </p:cSld>
  <p:clrMapOvr>
    <a:masterClrMapping/>
  </p:clrMapOvr>
  <mc:AlternateContent xmlns:mc="http://schemas.openxmlformats.org/markup-compatibility/2006">
    <mc:Choice xmlns:p14="http://schemas.microsoft.com/office/powerpoint/2010/main" xmlns="" Requires="p14">
      <p:transition spd="slow" p14:dur="2000" advTm="54282"/>
    </mc:Choice>
    <mc:Fallback>
      <p:transition spd="slow" advTm="5428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Library/Archival Preservation – S42</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p:txBody>
          <a:bodyPr/>
          <a:lstStyle/>
          <a:p>
            <a:r>
              <a:rPr lang="en-GB" dirty="0" smtClean="0"/>
              <a:t>Single (?) copy of item in permanent collection</a:t>
            </a:r>
          </a:p>
          <a:p>
            <a:r>
              <a:rPr lang="en-GB" dirty="0" smtClean="0"/>
              <a:t>Literary, dramatic or musical work</a:t>
            </a:r>
          </a:p>
          <a:p>
            <a:r>
              <a:rPr lang="en-GB" dirty="0" smtClean="0"/>
              <a:t>Includes illustrations and typographical arrangement</a:t>
            </a:r>
          </a:p>
          <a:p>
            <a:r>
              <a:rPr lang="en-GB" dirty="0" smtClean="0"/>
              <a:t>Contractual override</a:t>
            </a:r>
            <a:endParaRPr lang="en-GB" dirty="0"/>
          </a:p>
        </p:txBody>
      </p:sp>
      <p:sp>
        <p:nvSpPr>
          <p:cNvPr id="5" name="Text Placeholder 4"/>
          <p:cNvSpPr>
            <a:spLocks noGrp="1"/>
          </p:cNvSpPr>
          <p:nvPr>
            <p:ph type="body" sz="quarter" idx="3"/>
          </p:nvPr>
        </p:nvSpPr>
        <p:spPr/>
        <p:txBody>
          <a:bodyPr/>
          <a:lstStyle/>
          <a:p>
            <a:r>
              <a:rPr lang="en-GB" dirty="0" smtClean="0"/>
              <a:t>After</a:t>
            </a:r>
            <a:endParaRPr lang="en-GB" dirty="0"/>
          </a:p>
        </p:txBody>
      </p:sp>
      <p:sp>
        <p:nvSpPr>
          <p:cNvPr id="6" name="Content Placeholder 5"/>
          <p:cNvSpPr>
            <a:spLocks noGrp="1"/>
          </p:cNvSpPr>
          <p:nvPr>
            <p:ph sz="quarter" idx="4"/>
          </p:nvPr>
        </p:nvSpPr>
        <p:spPr/>
        <p:txBody>
          <a:bodyPr/>
          <a:lstStyle/>
          <a:p>
            <a:r>
              <a:rPr lang="en-GB" dirty="0" smtClean="0"/>
              <a:t>Reasonable copies of items in “permanent” collection</a:t>
            </a:r>
          </a:p>
          <a:p>
            <a:r>
              <a:rPr lang="en-GB" dirty="0" smtClean="0"/>
              <a:t>All types of copyright work including sound recordings, films and broadcasts</a:t>
            </a:r>
          </a:p>
          <a:p>
            <a:r>
              <a:rPr lang="en-GB" dirty="0" smtClean="0"/>
              <a:t>No contractual override</a:t>
            </a:r>
            <a:endParaRPr lang="en-GB" dirty="0"/>
          </a:p>
        </p:txBody>
      </p:sp>
      <p:sp>
        <p:nvSpPr>
          <p:cNvPr id="7" name="Footer Placeholder 6"/>
          <p:cNvSpPr>
            <a:spLocks noGrp="1"/>
          </p:cNvSpPr>
          <p:nvPr>
            <p:ph type="ftr" sz="quarter" idx="11"/>
          </p:nvPr>
        </p:nvSpPr>
        <p:spPr/>
        <p:txBody>
          <a:bodyPr/>
          <a:lstStyle/>
          <a:p>
            <a:pPr>
              <a:defRPr/>
            </a:pPr>
            <a:endParaRPr lang="en-GB" altLang="en-US" dirty="0"/>
          </a:p>
        </p:txBody>
      </p:sp>
      <p:sp>
        <p:nvSpPr>
          <p:cNvPr id="8" name="Slide Number Placeholder 7"/>
          <p:cNvSpPr>
            <a:spLocks noGrp="1"/>
          </p:cNvSpPr>
          <p:nvPr>
            <p:ph type="sldNum" sz="quarter" idx="12"/>
          </p:nvPr>
        </p:nvSpPr>
        <p:spPr/>
        <p:txBody>
          <a:bodyPr/>
          <a:lstStyle/>
          <a:p>
            <a:pPr>
              <a:defRPr/>
            </a:pPr>
            <a:r>
              <a:rPr lang="en-GB" altLang="en-US" dirty="0" smtClean="0"/>
              <a:t> </a:t>
            </a:r>
            <a:endParaRPr lang="en-GB" altLang="en-US" dirty="0"/>
          </a:p>
        </p:txBody>
      </p:sp>
      <p:pic>
        <p:nvPicPr>
          <p:cNvPr id="9" name="Picture 3" descr="C:\Users\cm591\AppData\Local\Microsoft\Windows\Temporary Internet Files\Content.IE5\HZ2H99XO\MC90000175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4368" y="1268760"/>
            <a:ext cx="1058645" cy="94238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2931372496"/>
      </p:ext>
    </p:extLst>
  </p:cSld>
  <p:clrMapOvr>
    <a:masterClrMapping/>
  </p:clrMapOvr>
  <mc:AlternateContent xmlns:mc="http://schemas.openxmlformats.org/markup-compatibility/2006">
    <mc:Choice xmlns:p14="http://schemas.microsoft.com/office/powerpoint/2010/main" xmlns="" Requires="p14">
      <p:transition spd="slow" p14:dur="2000" advTm="105854"/>
    </mc:Choice>
    <mc:Fallback>
      <p:transition spd="slow" advTm="10585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Making Works Available Through         Dedicated Terminals – S40B</a:t>
            </a:r>
            <a:endParaRPr lang="en-GB" dirty="0"/>
          </a:p>
        </p:txBody>
      </p:sp>
      <p:sp>
        <p:nvSpPr>
          <p:cNvPr id="9" name="Content Placeholder 8"/>
          <p:cNvSpPr>
            <a:spLocks noGrp="1"/>
          </p:cNvSpPr>
          <p:nvPr>
            <p:ph idx="1"/>
          </p:nvPr>
        </p:nvSpPr>
        <p:spPr/>
        <p:txBody>
          <a:bodyPr>
            <a:normAutofit fontScale="85000" lnSpcReduction="20000"/>
          </a:bodyPr>
          <a:lstStyle/>
          <a:p>
            <a:r>
              <a:rPr lang="en-GB" dirty="0" smtClean="0"/>
              <a:t>New exception from 2001 EU © Directive</a:t>
            </a:r>
          </a:p>
          <a:p>
            <a:r>
              <a:rPr lang="en-GB" dirty="0" smtClean="0"/>
              <a:t>Relates to a publicly accessible library, educational establishment, museum or archive</a:t>
            </a:r>
          </a:p>
          <a:p>
            <a:r>
              <a:rPr lang="en-GB" dirty="0" smtClean="0"/>
              <a:t>Allows digitised collection items to be viewed on site through ‘dedicated terminals’</a:t>
            </a:r>
          </a:p>
          <a:p>
            <a:r>
              <a:rPr lang="en-GB" dirty="0" smtClean="0"/>
              <a:t>Research or private study</a:t>
            </a:r>
          </a:p>
          <a:p>
            <a:r>
              <a:rPr lang="en-GB" dirty="0" smtClean="0"/>
              <a:t>Query on ‘dedicated terminals’ definition – German case.</a:t>
            </a:r>
          </a:p>
          <a:p>
            <a:r>
              <a:rPr lang="en-GB" dirty="0" smtClean="0"/>
              <a:t>Lawfully acquired</a:t>
            </a:r>
          </a:p>
          <a:p>
            <a:r>
              <a:rPr lang="en-GB" dirty="0" smtClean="0"/>
              <a:t>Is made available in compliance with any purchase or licensing terms to which the material is subject</a:t>
            </a:r>
            <a:endParaRPr lang="en-GB" dirty="0"/>
          </a:p>
        </p:txBody>
      </p:sp>
      <p:sp>
        <p:nvSpPr>
          <p:cNvPr id="7" name="Footer Placeholder 6"/>
          <p:cNvSpPr>
            <a:spLocks noGrp="1"/>
          </p:cNvSpPr>
          <p:nvPr>
            <p:ph type="ftr" sz="quarter" idx="11"/>
          </p:nvPr>
        </p:nvSpPr>
        <p:spPr>
          <a:xfrm>
            <a:off x="1331913" y="6524625"/>
            <a:ext cx="5903912" cy="268288"/>
          </a:xfrm>
          <a:prstGeom prst="rect">
            <a:avLst/>
          </a:prstGeom>
        </p:spPr>
        <p:txBody>
          <a:bodyPr/>
          <a:lstStyle/>
          <a:p>
            <a:pPr>
              <a:defRPr/>
            </a:pPr>
            <a:endParaRPr lang="en-GB" altLang="en-US" dirty="0"/>
          </a:p>
        </p:txBody>
      </p:sp>
      <p:sp>
        <p:nvSpPr>
          <p:cNvPr id="8" name="Slide Number Placeholder 7"/>
          <p:cNvSpPr>
            <a:spLocks noGrp="1"/>
          </p:cNvSpPr>
          <p:nvPr>
            <p:ph type="sldNum" sz="quarter" idx="12"/>
          </p:nvPr>
        </p:nvSpPr>
        <p:spPr>
          <a:xfrm>
            <a:off x="449263" y="6524625"/>
            <a:ext cx="790575" cy="268288"/>
          </a:xfrm>
          <a:prstGeom prst="rect">
            <a:avLst/>
          </a:prstGeom>
        </p:spPr>
        <p:txBody>
          <a:bodyPr/>
          <a:lstStyle/>
          <a:p>
            <a:pPr>
              <a:defRPr/>
            </a:pPr>
            <a:r>
              <a:rPr lang="en-GB" altLang="en-US" dirty="0" smtClean="0"/>
              <a:t> </a:t>
            </a:r>
            <a:endParaRPr lang="en-GB" altLang="en-US" dirty="0"/>
          </a:p>
        </p:txBody>
      </p:sp>
      <p:pic>
        <p:nvPicPr>
          <p:cNvPr id="4098" name="Picture 2" descr="C:\Users\cm591\AppData\Local\Microsoft\Windows\Temporary Internet Files\Content.IE5\HZ2H99XO\MC90008329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836712"/>
            <a:ext cx="1043608" cy="101410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2227088699"/>
      </p:ext>
    </p:extLst>
  </p:cSld>
  <p:clrMapOvr>
    <a:masterClrMapping/>
  </p:clrMapOvr>
  <mc:AlternateContent xmlns:mc="http://schemas.openxmlformats.org/markup-compatibility/2006">
    <mc:Choice xmlns:p14="http://schemas.microsoft.com/office/powerpoint/2010/main" xmlns="" Requires="p14">
      <p:transition spd="slow" p14:dur="2000" advTm="92023"/>
    </mc:Choice>
    <mc:Fallback>
      <p:transition spd="slow" advTm="9202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&amp; Data Mining – Big Data</a:t>
            </a:r>
            <a:endParaRPr lang="en-GB" dirty="0"/>
          </a:p>
        </p:txBody>
      </p:sp>
      <p:sp>
        <p:nvSpPr>
          <p:cNvPr id="12" name="Content Placeholder 11"/>
          <p:cNvSpPr>
            <a:spLocks noGrp="1"/>
          </p:cNvSpPr>
          <p:nvPr>
            <p:ph idx="1"/>
          </p:nvPr>
        </p:nvSpPr>
        <p:spPr/>
        <p:txBody>
          <a:bodyPr>
            <a:normAutofit fontScale="92500" lnSpcReduction="10000"/>
          </a:bodyPr>
          <a:lstStyle/>
          <a:p>
            <a:r>
              <a:rPr lang="en-GB" dirty="0" smtClean="0"/>
              <a:t>New exception – a real “digital opportunity”</a:t>
            </a:r>
          </a:p>
          <a:p>
            <a:r>
              <a:rPr lang="en-GB" dirty="0" smtClean="0"/>
              <a:t>Use of algorithms to determine relationships in data</a:t>
            </a:r>
          </a:p>
          <a:p>
            <a:r>
              <a:rPr lang="en-GB" dirty="0" smtClean="0"/>
              <a:t>Non-commercial use (limited by EU © Directive)</a:t>
            </a:r>
          </a:p>
          <a:p>
            <a:r>
              <a:rPr lang="en-GB" dirty="0" smtClean="0"/>
              <a:t>Requires legitimate subscription/access to content to be mined</a:t>
            </a:r>
          </a:p>
          <a:p>
            <a:r>
              <a:rPr lang="en-GB" dirty="0" smtClean="0"/>
              <a:t>No contractual overrides</a:t>
            </a:r>
          </a:p>
          <a:p>
            <a:r>
              <a:rPr lang="en-GB" dirty="0" smtClean="0"/>
              <a:t>Sharing subject to the quotation exception OR if output not subject to copyright law N/A</a:t>
            </a:r>
            <a:endParaRPr lang="en-GB" dirty="0"/>
          </a:p>
        </p:txBody>
      </p:sp>
      <p:sp>
        <p:nvSpPr>
          <p:cNvPr id="7" name="Footer Placeholder 6"/>
          <p:cNvSpPr>
            <a:spLocks noGrp="1"/>
          </p:cNvSpPr>
          <p:nvPr>
            <p:ph type="ftr" sz="quarter" idx="11"/>
          </p:nvPr>
        </p:nvSpPr>
        <p:spPr>
          <a:xfrm>
            <a:off x="1331913" y="6524625"/>
            <a:ext cx="5903912" cy="268288"/>
          </a:xfrm>
          <a:prstGeom prst="rect">
            <a:avLst/>
          </a:prstGeom>
        </p:spPr>
        <p:txBody>
          <a:bodyPr/>
          <a:lstStyle/>
          <a:p>
            <a:pPr>
              <a:defRPr/>
            </a:pPr>
            <a:endParaRPr lang="en-GB" altLang="en-US" dirty="0"/>
          </a:p>
        </p:txBody>
      </p:sp>
      <p:sp>
        <p:nvSpPr>
          <p:cNvPr id="8" name="Slide Number Placeholder 7"/>
          <p:cNvSpPr>
            <a:spLocks noGrp="1"/>
          </p:cNvSpPr>
          <p:nvPr>
            <p:ph type="sldNum" sz="quarter" idx="12"/>
          </p:nvPr>
        </p:nvSpPr>
        <p:spPr>
          <a:xfrm>
            <a:off x="449263" y="6524625"/>
            <a:ext cx="790575" cy="268288"/>
          </a:xfrm>
          <a:prstGeom prst="rect">
            <a:avLst/>
          </a:prstGeom>
        </p:spPr>
        <p:txBody>
          <a:bodyPr/>
          <a:lstStyle/>
          <a:p>
            <a:pPr>
              <a:defRPr/>
            </a:pPr>
            <a:endParaRPr lang="en-GB" altLang="en-US" dirty="0"/>
          </a:p>
        </p:txBody>
      </p:sp>
      <p:grpSp>
        <p:nvGrpSpPr>
          <p:cNvPr id="3" name="Group 10"/>
          <p:cNvGrpSpPr/>
          <p:nvPr/>
        </p:nvGrpSpPr>
        <p:grpSpPr>
          <a:xfrm>
            <a:off x="7452320" y="1268760"/>
            <a:ext cx="1428749" cy="291158"/>
            <a:chOff x="6516216" y="548680"/>
            <a:chExt cx="2436861" cy="1011238"/>
          </a:xfrm>
        </p:grpSpPr>
        <p:pic>
          <p:nvPicPr>
            <p:cNvPr id="9" name="Picture 3" descr="C:\Users\cm591\AppData\Local\Microsoft\Windows\Temporary Internet Files\Content.IE5\YRILRF5F\MC90032481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586247"/>
              <a:ext cx="1356741" cy="9361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Object 9"/>
            <p:cNvGraphicFramePr>
              <a:graphicFrameLocks noChangeAspect="1"/>
            </p:cNvGraphicFramePr>
            <p:nvPr>
              <p:extLst>
                <p:ext uri="{D42A27DB-BD31-4B8C-83A1-F6EECF244321}">
                  <p14:modId xmlns:p14="http://schemas.microsoft.com/office/powerpoint/2010/main" xmlns="" val="1644668712"/>
                </p:ext>
              </p:extLst>
            </p:nvPr>
          </p:nvGraphicFramePr>
          <p:xfrm>
            <a:off x="6516216" y="548680"/>
            <a:ext cx="1011237" cy="1011238"/>
          </p:xfrm>
          <a:graphic>
            <a:graphicData uri="http://schemas.openxmlformats.org/presentationml/2006/ole">
              <p:oleObj spid="_x0000_s2050" name="Visio" r:id="rId4" imgW="390612" imgH="390420" progId="Visio.Drawing.11">
                <p:embed/>
              </p:oleObj>
            </a:graphicData>
          </a:graphic>
        </p:graphicFrame>
      </p:grpSp>
      <p:sp>
        <p:nvSpPr>
          <p:cNvPr id="11" name="TextBox 10"/>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extLst>
      <p:ext uri="{BB962C8B-B14F-4D97-AF65-F5344CB8AC3E}">
        <p14:creationId xmlns:p14="http://schemas.microsoft.com/office/powerpoint/2010/main" xmlns="" val="2951137425"/>
      </p:ext>
    </p:extLst>
  </p:cSld>
  <p:clrMapOvr>
    <a:masterClrMapping/>
  </p:clrMapOvr>
  <mc:AlternateContent xmlns:mc="http://schemas.openxmlformats.org/markup-compatibility/2006">
    <mc:Choice xmlns:p14="http://schemas.microsoft.com/office/powerpoint/2010/main" xmlns="" Requires="p14">
      <p:transition spd="slow" p14:dur="2000" advTm="187"/>
    </mc:Choice>
    <mc:Fallback>
      <p:transition spd="slow" advTm="18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probably NOT Fair Dealing</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Not using for the purposes outlined in the Exception</a:t>
            </a:r>
          </a:p>
          <a:p>
            <a:r>
              <a:rPr lang="en-GB" dirty="0" smtClean="0"/>
              <a:t>Unrestricted access i.e. not limiting to specific users or limiting their use</a:t>
            </a:r>
          </a:p>
          <a:p>
            <a:r>
              <a:rPr lang="en-GB" dirty="0" smtClean="0"/>
              <a:t>Making a high resolution copy available or one that could be seen to cause the owner to loose revenue</a:t>
            </a:r>
          </a:p>
          <a:p>
            <a:r>
              <a:rPr lang="en-GB" dirty="0" smtClean="0"/>
              <a:t>Reproducing the whole of something i.e. a whole book, a whole film</a:t>
            </a:r>
          </a:p>
          <a:p>
            <a:r>
              <a:rPr lang="en-GB" dirty="0" smtClean="0"/>
              <a:t>Case by case judgement……</a:t>
            </a:r>
          </a:p>
          <a:p>
            <a:r>
              <a:rPr lang="en-GB" dirty="0" smtClean="0"/>
              <a:t>Risk managed decision</a:t>
            </a:r>
          </a:p>
        </p:txBody>
      </p:sp>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When do the exceptions come into their own?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Not material covered by existing licensing schemes </a:t>
            </a:r>
            <a:r>
              <a:rPr lang="en-GB" dirty="0" err="1" smtClean="0"/>
              <a:t>i.e</a:t>
            </a:r>
            <a:r>
              <a:rPr lang="en-GB" dirty="0" smtClean="0"/>
              <a:t> unpublished text based works, documentary photos, documentary films etc</a:t>
            </a:r>
          </a:p>
          <a:p>
            <a:r>
              <a:rPr lang="en-GB" dirty="0" smtClean="0"/>
              <a:t>Material which is covered by licences for purposes not covered under the licences </a:t>
            </a:r>
            <a:r>
              <a:rPr lang="en-GB" dirty="0" err="1" smtClean="0"/>
              <a:t>i.e</a:t>
            </a:r>
            <a:r>
              <a:rPr lang="en-GB" dirty="0" smtClean="0"/>
              <a:t>: data and text mining</a:t>
            </a:r>
          </a:p>
          <a:p>
            <a:r>
              <a:rPr lang="en-GB" dirty="0" smtClean="0"/>
              <a:t>Slight overlap </a:t>
            </a:r>
            <a:r>
              <a:rPr lang="en-GB" dirty="0" err="1" smtClean="0"/>
              <a:t>e.g.illustration</a:t>
            </a:r>
            <a:r>
              <a:rPr lang="en-GB" dirty="0" smtClean="0"/>
              <a:t> for instruction purposes, BUT </a:t>
            </a:r>
            <a:r>
              <a:rPr lang="en-GB" dirty="0" err="1" smtClean="0"/>
              <a:t>v</a:t>
            </a:r>
            <a:r>
              <a:rPr lang="en-GB" dirty="0" smtClean="0"/>
              <a:t>. specific exception and MUST be fair dealing – still more limited than blanket licences</a:t>
            </a:r>
          </a:p>
          <a:p>
            <a:endParaRPr lang="en-GB" dirty="0"/>
          </a:p>
        </p:txBody>
      </p:sp>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the CLA licence superfluous?</a:t>
            </a:r>
            <a:endParaRPr lang="en-GB" dirty="0"/>
          </a:p>
        </p:txBody>
      </p:sp>
      <p:sp>
        <p:nvSpPr>
          <p:cNvPr id="3" name="Content Placeholder 2"/>
          <p:cNvSpPr>
            <a:spLocks noGrp="1"/>
          </p:cNvSpPr>
          <p:nvPr>
            <p:ph idx="1"/>
          </p:nvPr>
        </p:nvSpPr>
        <p:spPr/>
        <p:txBody>
          <a:bodyPr>
            <a:normAutofit fontScale="92500"/>
          </a:bodyPr>
          <a:lstStyle/>
          <a:p>
            <a:r>
              <a:rPr lang="en-GB" dirty="0" smtClean="0"/>
              <a:t>Absolutely not!</a:t>
            </a:r>
          </a:p>
          <a:p>
            <a:r>
              <a:rPr lang="en-GB" dirty="0" smtClean="0"/>
              <a:t>The majority of copying will still take place in </a:t>
            </a:r>
            <a:r>
              <a:rPr lang="en-GB" dirty="0" err="1" smtClean="0"/>
              <a:t>HEIs</a:t>
            </a:r>
            <a:r>
              <a:rPr lang="en-GB" dirty="0" smtClean="0"/>
              <a:t> and </a:t>
            </a:r>
            <a:r>
              <a:rPr lang="en-GB" dirty="0" err="1" smtClean="0"/>
              <a:t>FEIs</a:t>
            </a:r>
            <a:r>
              <a:rPr lang="en-GB" dirty="0" smtClean="0"/>
              <a:t> under the CLA Licence (published text based works for internal purposes)</a:t>
            </a:r>
          </a:p>
          <a:p>
            <a:r>
              <a:rPr lang="en-GB" dirty="0" smtClean="0"/>
              <a:t>The new exceptions in many cases legitimise gaps where there were neither licences nor exceptions</a:t>
            </a:r>
          </a:p>
          <a:p>
            <a:r>
              <a:rPr lang="en-GB" dirty="0" smtClean="0"/>
              <a:t>Now, most copying should be covered by a licence or an exception</a:t>
            </a:r>
            <a:endParaRPr lang="en-GB" dirty="0"/>
          </a:p>
        </p:txBody>
      </p:sp>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do they mean for you?</a:t>
            </a:r>
            <a:endParaRPr lang="en-GB" b="1" dirty="0"/>
          </a:p>
        </p:txBody>
      </p:sp>
      <p:sp>
        <p:nvSpPr>
          <p:cNvPr id="3" name="Content Placeholder 2"/>
          <p:cNvSpPr>
            <a:spLocks noGrp="1"/>
          </p:cNvSpPr>
          <p:nvPr>
            <p:ph idx="1"/>
          </p:nvPr>
        </p:nvSpPr>
        <p:spPr>
          <a:xfrm>
            <a:off x="457200" y="1600200"/>
            <a:ext cx="8686800" cy="4525963"/>
          </a:xfrm>
        </p:spPr>
        <p:txBody>
          <a:bodyPr>
            <a:normAutofit/>
          </a:bodyPr>
          <a:lstStyle/>
          <a:p>
            <a:pPr>
              <a:buNone/>
            </a:pPr>
            <a:r>
              <a:rPr lang="en-GB" sz="4800" dirty="0" smtClean="0"/>
              <a:t>..it depends on who you are, what you have, and what you want to do</a:t>
            </a:r>
          </a:p>
          <a:p>
            <a:pPr>
              <a:buNone/>
            </a:pPr>
            <a:endParaRPr lang="en-GB" sz="4800" dirty="0" smtClean="0"/>
          </a:p>
          <a:p>
            <a:pPr>
              <a:buNone/>
            </a:pPr>
            <a:r>
              <a:rPr lang="en-GB" sz="4800" dirty="0" smtClean="0"/>
              <a:t>…….and your appetite for risk!!!!!</a:t>
            </a:r>
            <a:endParaRPr lang="en-GB" sz="4800"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we can expect! Quotation – S30</a:t>
            </a:r>
            <a:endParaRPr lang="en-GB" dirty="0"/>
          </a:p>
        </p:txBody>
      </p:sp>
      <p:sp>
        <p:nvSpPr>
          <p:cNvPr id="3" name="Text Placeholder 2"/>
          <p:cNvSpPr>
            <a:spLocks noGrp="1"/>
          </p:cNvSpPr>
          <p:nvPr>
            <p:ph type="body" idx="1"/>
          </p:nvPr>
        </p:nvSpPr>
        <p:spPr/>
        <p:txBody>
          <a:bodyPr/>
          <a:lstStyle/>
          <a:p>
            <a:r>
              <a:rPr lang="en-GB" dirty="0" smtClean="0"/>
              <a:t>Before</a:t>
            </a:r>
            <a:endParaRPr lang="en-GB" dirty="0"/>
          </a:p>
        </p:txBody>
      </p:sp>
      <p:sp>
        <p:nvSpPr>
          <p:cNvPr id="4" name="Content Placeholder 3"/>
          <p:cNvSpPr>
            <a:spLocks noGrp="1"/>
          </p:cNvSpPr>
          <p:nvPr>
            <p:ph sz="half" idx="2"/>
          </p:nvPr>
        </p:nvSpPr>
        <p:spPr/>
        <p:txBody>
          <a:bodyPr/>
          <a:lstStyle/>
          <a:p>
            <a:r>
              <a:rPr lang="en-GB" dirty="0" smtClean="0"/>
              <a:t>Criticism &amp; review did not cover ‘illustrative’ use</a:t>
            </a:r>
          </a:p>
          <a:p>
            <a:r>
              <a:rPr lang="en-GB" dirty="0" smtClean="0"/>
              <a:t>Works must already have been made publicly available</a:t>
            </a:r>
          </a:p>
          <a:p>
            <a:endParaRPr lang="en-GB" dirty="0"/>
          </a:p>
        </p:txBody>
      </p:sp>
      <p:sp>
        <p:nvSpPr>
          <p:cNvPr id="5" name="Text Placeholder 4"/>
          <p:cNvSpPr>
            <a:spLocks noGrp="1"/>
          </p:cNvSpPr>
          <p:nvPr>
            <p:ph type="body" sz="quarter" idx="3"/>
          </p:nvPr>
        </p:nvSpPr>
        <p:spPr/>
        <p:txBody>
          <a:bodyPr/>
          <a:lstStyle/>
          <a:p>
            <a:r>
              <a:rPr lang="en-GB" dirty="0" smtClean="0"/>
              <a:t>After (expected)</a:t>
            </a:r>
            <a:endParaRPr lang="en-GB" dirty="0"/>
          </a:p>
        </p:txBody>
      </p:sp>
      <p:sp>
        <p:nvSpPr>
          <p:cNvPr id="6" name="Content Placeholder 5"/>
          <p:cNvSpPr>
            <a:spLocks noGrp="1"/>
          </p:cNvSpPr>
          <p:nvPr>
            <p:ph sz="quarter" idx="4"/>
          </p:nvPr>
        </p:nvSpPr>
        <p:spPr/>
        <p:txBody>
          <a:bodyPr/>
          <a:lstStyle/>
          <a:p>
            <a:r>
              <a:rPr lang="en-GB" sz="2000" dirty="0" smtClean="0"/>
              <a:t>Widened to cover any reasonable quotation – must be “fair” and “proportionate”</a:t>
            </a:r>
          </a:p>
          <a:p>
            <a:r>
              <a:rPr lang="en-GB" sz="2000" dirty="0" smtClean="0"/>
              <a:t>Legitimises academic practice (citation &amp; could cover teaching?)</a:t>
            </a:r>
          </a:p>
          <a:p>
            <a:r>
              <a:rPr lang="en-GB" sz="2000" dirty="0" smtClean="0"/>
              <a:t>Any work and must have been made publicly available</a:t>
            </a:r>
          </a:p>
          <a:p>
            <a:r>
              <a:rPr lang="en-GB" sz="2000" dirty="0" smtClean="0"/>
              <a:t>No contractual override</a:t>
            </a:r>
            <a:endParaRPr lang="en-GB" sz="2000" dirty="0"/>
          </a:p>
        </p:txBody>
      </p:sp>
      <p:sp>
        <p:nvSpPr>
          <p:cNvPr id="7" name="Footer Placeholder 6"/>
          <p:cNvSpPr>
            <a:spLocks noGrp="1"/>
          </p:cNvSpPr>
          <p:nvPr>
            <p:ph type="ftr" sz="quarter" idx="11"/>
          </p:nvPr>
        </p:nvSpPr>
        <p:spPr/>
        <p:txBody>
          <a:bodyPr/>
          <a:lstStyle/>
          <a:p>
            <a:pPr>
              <a:defRPr/>
            </a:pPr>
            <a:endParaRPr lang="en-GB" altLang="en-US" dirty="0"/>
          </a:p>
        </p:txBody>
      </p:sp>
      <p:sp>
        <p:nvSpPr>
          <p:cNvPr id="8" name="Slide Number Placeholder 7"/>
          <p:cNvSpPr>
            <a:spLocks noGrp="1"/>
          </p:cNvSpPr>
          <p:nvPr>
            <p:ph type="sldNum" sz="quarter" idx="12"/>
          </p:nvPr>
        </p:nvSpPr>
        <p:spPr/>
        <p:txBody>
          <a:bodyPr/>
          <a:lstStyle/>
          <a:p>
            <a:pPr>
              <a:defRPr/>
            </a:pPr>
            <a:endParaRPr lang="en-GB" altLang="en-US" dirty="0"/>
          </a:p>
        </p:txBody>
      </p:sp>
      <p:pic>
        <p:nvPicPr>
          <p:cNvPr id="9" name="Picture 10" descr="C:\Users\cm591\AppData\Local\Microsoft\Windows\Temporary Internet Files\Content.IE5\HZ2H99XO\MC90028219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4815" y="1407096"/>
            <a:ext cx="1421662"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ustDataLst>
      <p:tags r:id="rId1"/>
    </p:custDataLst>
    <p:extLst>
      <p:ext uri="{BB962C8B-B14F-4D97-AF65-F5344CB8AC3E}">
        <p14:creationId xmlns:p14="http://schemas.microsoft.com/office/powerpoint/2010/main" xmlns="" val="1027396003"/>
      </p:ext>
    </p:extLst>
  </p:cSld>
  <p:clrMapOvr>
    <a:masterClrMapping/>
  </p:clrMapOvr>
  <mc:AlternateContent xmlns:mc="http://schemas.openxmlformats.org/markup-compatibility/2006">
    <mc:Choice xmlns:p14="http://schemas.microsoft.com/office/powerpoint/2010/main" xmlns="" Requires="p14">
      <p:transition spd="slow" p14:dur="2000" advTm="1386"/>
    </mc:Choice>
    <mc:Fallback>
      <p:transition spd="slow" advTm="1386"/>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buNone/>
            </a:pPr>
            <a:r>
              <a:rPr lang="en-GB" sz="8800" dirty="0" smtClean="0"/>
              <a:t>SVENSSON</a:t>
            </a:r>
          </a:p>
          <a:p>
            <a:endParaRPr lang="en-GB" sz="2000" dirty="0" smtClean="0"/>
          </a:p>
          <a:p>
            <a:r>
              <a:rPr lang="en-GB" sz="2000" dirty="0" smtClean="0"/>
              <a:t>Currently available</a:t>
            </a:r>
          </a:p>
          <a:p>
            <a:r>
              <a:rPr lang="en-GB" sz="2000" dirty="0" smtClean="0"/>
              <a:t>Not new audience</a:t>
            </a:r>
          </a:p>
          <a:p>
            <a:r>
              <a:rPr lang="en-GB" sz="2000" dirty="0" smtClean="0"/>
              <a:t>No terms or conditions preventing linking</a:t>
            </a:r>
            <a:endParaRPr lang="en-GB" sz="2000" dirty="0"/>
          </a:p>
        </p:txBody>
      </p:sp>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Can you do this without permission? </a:t>
            </a:r>
            <a:endParaRPr lang="en-GB"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GB" dirty="0" smtClean="0"/>
              <a:t>Post someone else’s content on the Internet (website/blog etc)? </a:t>
            </a:r>
          </a:p>
          <a:p>
            <a:pPr marL="514350" indent="-514350">
              <a:buFont typeface="+mj-lt"/>
              <a:buAutoNum type="arabicPeriod"/>
            </a:pPr>
            <a:r>
              <a:rPr lang="en-GB" dirty="0" smtClean="0"/>
              <a:t>Post someone else’s content on your VLE/Intranet?</a:t>
            </a:r>
          </a:p>
          <a:p>
            <a:pPr marL="514350" indent="-514350">
              <a:buFont typeface="+mj-lt"/>
              <a:buAutoNum type="arabicPeriod"/>
            </a:pPr>
            <a:r>
              <a:rPr lang="en-GB" dirty="0" smtClean="0"/>
              <a:t>Format Shifting someone else’s content ?</a:t>
            </a:r>
          </a:p>
          <a:p>
            <a:pPr marL="514350" indent="-514350">
              <a:buFont typeface="+mj-lt"/>
              <a:buAutoNum type="arabicPeriod"/>
            </a:pPr>
            <a:r>
              <a:rPr lang="en-GB" dirty="0" smtClean="0"/>
              <a:t>Share someone else’s content with your friends?</a:t>
            </a:r>
          </a:p>
          <a:p>
            <a:pPr marL="514350" indent="-514350">
              <a:buFont typeface="+mj-lt"/>
              <a:buAutoNum type="arabicPeriod"/>
            </a:pPr>
            <a:r>
              <a:rPr lang="en-GB" dirty="0" smtClean="0"/>
              <a:t>Share someone else’s content with strangers?</a:t>
            </a:r>
          </a:p>
          <a:p>
            <a:pPr marL="514350" indent="-514350">
              <a:buFont typeface="+mj-lt"/>
              <a:buAutoNum type="arabicPeriod"/>
            </a:pPr>
            <a:r>
              <a:rPr lang="en-GB" dirty="0" smtClean="0"/>
              <a:t>Create a site for sharing other people’s content?</a:t>
            </a:r>
          </a:p>
          <a:p>
            <a:pPr marL="514350" indent="-514350">
              <a:buFont typeface="+mj-lt"/>
              <a:buAutoNum type="arabicPeriod"/>
            </a:pPr>
            <a:r>
              <a:rPr lang="en-GB" dirty="0" smtClean="0"/>
              <a:t>Use someone else’s content “educational purposes”?</a:t>
            </a:r>
          </a:p>
          <a:p>
            <a:pPr marL="514350" indent="-514350">
              <a:buFont typeface="+mj-lt"/>
              <a:buAutoNum type="arabicPeriod"/>
            </a:pPr>
            <a:r>
              <a:rPr lang="en-GB" dirty="0" smtClean="0"/>
              <a:t>Use someone else’s content for parody/satire?</a:t>
            </a:r>
          </a:p>
          <a:p>
            <a:pPr marL="514350" indent="-514350">
              <a:buFont typeface="+mj-lt"/>
              <a:buAutoNum type="arabicPeriod"/>
            </a:pPr>
            <a:r>
              <a:rPr lang="en-GB" dirty="0" smtClean="0"/>
              <a:t>Use for research or private study?</a:t>
            </a:r>
            <a:endParaRPr lang="en-GB" dirty="0"/>
          </a:p>
        </p:txBody>
      </p:sp>
      <p:sp>
        <p:nvSpPr>
          <p:cNvPr id="4" name="Date Placeholder 3"/>
          <p:cNvSpPr>
            <a:spLocks noGrp="1"/>
          </p:cNvSpPr>
          <p:nvPr>
            <p:ph type="dt" sz="half" idx="10"/>
          </p:nvPr>
        </p:nvSpPr>
        <p:spPr/>
        <p:txBody>
          <a:bodyPr/>
          <a:lstStyle/>
          <a:p>
            <a:fld id="{1703C2CA-1A1A-47E8-8AE5-480DE0294D16}" type="datetime1">
              <a:rPr lang="en-GB" smtClean="0"/>
              <a:pPr/>
              <a:t>02/07/2014</a:t>
            </a:fld>
            <a:endParaRPr lang="en-GB"/>
          </a:p>
        </p:txBody>
      </p:sp>
      <p:sp>
        <p:nvSpPr>
          <p:cNvPr id="5" name="Slide Number Placeholder 4"/>
          <p:cNvSpPr>
            <a:spLocks noGrp="1"/>
          </p:cNvSpPr>
          <p:nvPr>
            <p:ph type="sldNum" sz="quarter" idx="12"/>
          </p:nvPr>
        </p:nvSpPr>
        <p:spPr/>
        <p:txBody>
          <a:bodyPr/>
          <a:lstStyle/>
          <a:p>
            <a:fld id="{886C4799-0FB9-4213-8047-21BCF0BB4CA3}" type="slidenum">
              <a:rPr lang="en-GB" smtClean="0"/>
              <a:pPr/>
              <a:t>3</a:t>
            </a:fld>
            <a:endParaRPr lang="en-GB"/>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Autofit/>
          </a:bodyPr>
          <a:lstStyle/>
          <a:p>
            <a:r>
              <a:rPr lang="en-GB" sz="3600" b="1" dirty="0" smtClean="0"/>
              <a:t>Orphan Work Exception vs. Licensing Scheme </a:t>
            </a:r>
            <a:endParaRPr lang="en-GB" sz="3600" b="1" dirty="0"/>
          </a:p>
        </p:txBody>
      </p:sp>
      <p:pic>
        <p:nvPicPr>
          <p:cNvPr id="1026" name="Picture 2"/>
          <p:cNvPicPr>
            <a:picLocks noGrp="1" noChangeAspect="1" noChangeArrowheads="1"/>
          </p:cNvPicPr>
          <p:nvPr>
            <p:ph idx="1"/>
          </p:nvPr>
        </p:nvPicPr>
        <p:blipFill>
          <a:blip r:embed="rId2" cstate="print"/>
          <a:stretch>
            <a:fillRect/>
          </a:stretch>
        </p:blipFill>
        <p:spPr bwMode="auto">
          <a:xfrm>
            <a:off x="0" y="1124744"/>
            <a:ext cx="9144000" cy="5328592"/>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You Need to Do Next </a:t>
            </a:r>
            <a:br>
              <a:rPr lang="en-GB" b="1" dirty="0" smtClean="0"/>
            </a:br>
            <a:r>
              <a:rPr lang="en-GB" b="1" dirty="0" smtClean="0"/>
              <a:t>(In 10 Steps):</a:t>
            </a:r>
            <a:endParaRPr lang="en-GB" b="1" dirty="0"/>
          </a:p>
        </p:txBody>
      </p:sp>
      <p:sp>
        <p:nvSpPr>
          <p:cNvPr id="3" name="Content Placeholder 2"/>
          <p:cNvSpPr>
            <a:spLocks noGrp="1"/>
          </p:cNvSpPr>
          <p:nvPr>
            <p:ph idx="1"/>
          </p:nvPr>
        </p:nvSpPr>
        <p:spPr/>
        <p:txBody>
          <a:bodyPr/>
          <a:lstStyle/>
          <a:p>
            <a:endParaRPr lang="en-GB"/>
          </a:p>
        </p:txBody>
      </p:sp>
      <p:pic>
        <p:nvPicPr>
          <p:cNvPr id="1026" name="Picture 2" descr="C:\Users\Naomi\AppData\Local\Microsoft\Windows\Temporary Internet Files\Content.Outlook\T4QKAXR7\photo.JPG"/>
          <p:cNvPicPr>
            <a:picLocks noChangeAspect="1" noChangeArrowheads="1"/>
          </p:cNvPicPr>
          <p:nvPr/>
        </p:nvPicPr>
        <p:blipFill>
          <a:blip r:embed="rId2" cstate="print"/>
          <a:srcRect/>
          <a:stretch>
            <a:fillRect/>
          </a:stretch>
        </p:blipFill>
        <p:spPr bwMode="auto">
          <a:xfrm>
            <a:off x="1691680" y="1556792"/>
            <a:ext cx="6208464" cy="4656348"/>
          </a:xfrm>
          <a:prstGeom prst="rect">
            <a:avLst/>
          </a:prstGeom>
          <a:noFill/>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1. Understanding</a:t>
            </a:r>
            <a:endParaRPr lang="en-GB" b="1" dirty="0"/>
          </a:p>
        </p:txBody>
      </p:sp>
      <p:sp>
        <p:nvSpPr>
          <p:cNvPr id="3" name="Content Placeholder 2"/>
          <p:cNvSpPr>
            <a:spLocks noGrp="1"/>
          </p:cNvSpPr>
          <p:nvPr>
            <p:ph idx="1"/>
          </p:nvPr>
        </p:nvSpPr>
        <p:spPr/>
        <p:txBody>
          <a:bodyPr/>
          <a:lstStyle/>
          <a:p>
            <a:endParaRPr lang="en-GB"/>
          </a:p>
        </p:txBody>
      </p:sp>
      <p:pic>
        <p:nvPicPr>
          <p:cNvPr id="2051" name="Picture 3" descr="C:\Users\Naomi\Documents\Elisa's Pics\SAM_0473.JPG"/>
          <p:cNvPicPr>
            <a:picLocks noChangeAspect="1" noChangeArrowheads="1"/>
          </p:cNvPicPr>
          <p:nvPr/>
        </p:nvPicPr>
        <p:blipFill>
          <a:blip r:embed="rId2" cstate="print"/>
          <a:srcRect/>
          <a:stretch>
            <a:fillRect/>
          </a:stretch>
        </p:blipFill>
        <p:spPr bwMode="auto">
          <a:xfrm>
            <a:off x="1187624" y="1196752"/>
            <a:ext cx="7164288" cy="5373216"/>
          </a:xfrm>
          <a:prstGeom prst="rect">
            <a:avLst/>
          </a:prstGeom>
          <a:noFill/>
        </p:spPr>
      </p:pic>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323528" y="260648"/>
            <a:ext cx="8568952" cy="6336704"/>
          </a:xfrm>
          <a:prstGeom prst="rect">
            <a:avLst/>
          </a:prstGeom>
          <a:noFill/>
          <a:ln w="9525">
            <a:noFill/>
            <a:miter lim="800000"/>
            <a:headEnd/>
            <a:tailEnd/>
          </a:ln>
          <a:effectLst/>
        </p:spPr>
      </p:pic>
      <p:sp>
        <p:nvSpPr>
          <p:cNvPr id="11" name="TextBox 10"/>
          <p:cNvSpPr txBox="1"/>
          <p:nvPr/>
        </p:nvSpPr>
        <p:spPr>
          <a:xfrm>
            <a:off x="7668344" y="5085184"/>
            <a:ext cx="1656184" cy="1569660"/>
          </a:xfrm>
          <a:prstGeom prst="rect">
            <a:avLst/>
          </a:prstGeom>
          <a:noFill/>
        </p:spPr>
        <p:txBody>
          <a:bodyPr wrap="square" rtlCol="0">
            <a:spAutoFit/>
          </a:bodyPr>
          <a:lstStyle/>
          <a:p>
            <a:r>
              <a:rPr lang="en-GB" sz="9600" b="1" dirty="0" smtClean="0"/>
              <a:t>2</a:t>
            </a:r>
            <a:endParaRPr lang="en-GB" sz="9600" b="1" dirty="0"/>
          </a:p>
        </p:txBody>
      </p:sp>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3</a:t>
            </a:r>
            <a:r>
              <a:rPr lang="en-GB" b="1" dirty="0" smtClean="0"/>
              <a:t>. Knowing </a:t>
            </a:r>
            <a:endParaRPr lang="en-GB" b="1" dirty="0"/>
          </a:p>
        </p:txBody>
      </p:sp>
      <p:pic>
        <p:nvPicPr>
          <p:cNvPr id="4" name="Content Placeholder 3" descr="IMG_0635.JPG"/>
          <p:cNvPicPr>
            <a:picLocks noGrp="1" noChangeAspect="1"/>
          </p:cNvPicPr>
          <p:nvPr>
            <p:ph idx="1"/>
          </p:nvPr>
        </p:nvPicPr>
        <p:blipFill>
          <a:blip r:embed="rId2" cstate="print"/>
          <a:stretch>
            <a:fillRect/>
          </a:stretch>
        </p:blipFill>
        <p:spPr>
          <a:xfrm rot="5400000">
            <a:off x="1976384" y="1776144"/>
            <a:ext cx="5407255" cy="4104456"/>
          </a:xfrm>
        </p:spPr>
      </p:pic>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hoto (15).JPG"/>
          <p:cNvPicPr>
            <a:picLocks noGrp="1" noChangeAspect="1"/>
          </p:cNvPicPr>
          <p:nvPr>
            <p:ph idx="1"/>
          </p:nvPr>
        </p:nvPicPr>
        <p:blipFill>
          <a:blip r:embed="rId2" cstate="print"/>
          <a:stretch>
            <a:fillRect/>
          </a:stretch>
        </p:blipFill>
        <p:spPr>
          <a:xfrm>
            <a:off x="467544" y="404664"/>
            <a:ext cx="8424936" cy="6120680"/>
          </a:xfrm>
        </p:spPr>
      </p:pic>
      <p:sp>
        <p:nvSpPr>
          <p:cNvPr id="5" name="TextBox 4"/>
          <p:cNvSpPr txBox="1"/>
          <p:nvPr/>
        </p:nvSpPr>
        <p:spPr>
          <a:xfrm>
            <a:off x="7884368" y="5013176"/>
            <a:ext cx="1584176" cy="1569660"/>
          </a:xfrm>
          <a:prstGeom prst="rect">
            <a:avLst/>
          </a:prstGeom>
          <a:noFill/>
        </p:spPr>
        <p:txBody>
          <a:bodyPr wrap="square" rtlCol="0">
            <a:spAutoFit/>
          </a:bodyPr>
          <a:lstStyle/>
          <a:p>
            <a:r>
              <a:rPr lang="en-GB" sz="9600" b="1" dirty="0" smtClean="0"/>
              <a:t>4</a:t>
            </a:r>
            <a:endParaRPr lang="en-GB" sz="9600" b="1" dirty="0"/>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5</a:t>
            </a:r>
            <a:r>
              <a:rPr lang="en-GB" b="1" dirty="0" smtClean="0"/>
              <a:t>. Developing</a:t>
            </a:r>
            <a:endParaRPr lang="en-GB" b="1"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251520" y="1484784"/>
            <a:ext cx="8568952" cy="5109926"/>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upporting.jpg"/>
          <p:cNvPicPr>
            <a:picLocks noGrp="1" noChangeAspect="1"/>
          </p:cNvPicPr>
          <p:nvPr>
            <p:ph idx="1"/>
          </p:nvPr>
        </p:nvPicPr>
        <p:blipFill>
          <a:blip r:embed="rId2" cstate="print"/>
          <a:stretch>
            <a:fillRect/>
          </a:stretch>
        </p:blipFill>
        <p:spPr>
          <a:xfrm>
            <a:off x="611560" y="188640"/>
            <a:ext cx="8177998" cy="5976664"/>
          </a:xfrm>
        </p:spPr>
      </p:pic>
      <p:sp>
        <p:nvSpPr>
          <p:cNvPr id="5" name="TextBox 4"/>
          <p:cNvSpPr txBox="1"/>
          <p:nvPr/>
        </p:nvSpPr>
        <p:spPr>
          <a:xfrm>
            <a:off x="7956376" y="4581128"/>
            <a:ext cx="1584176" cy="1569660"/>
          </a:xfrm>
          <a:prstGeom prst="rect">
            <a:avLst/>
          </a:prstGeom>
          <a:noFill/>
        </p:spPr>
        <p:txBody>
          <a:bodyPr wrap="square" rtlCol="0">
            <a:spAutoFit/>
          </a:bodyPr>
          <a:lstStyle/>
          <a:p>
            <a:r>
              <a:rPr lang="en-GB" sz="9600" b="1" dirty="0" smtClean="0"/>
              <a:t>6</a:t>
            </a:r>
            <a:endParaRPr lang="en-GB" sz="9600" b="1" dirty="0"/>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risk managing.jpg"/>
          <p:cNvPicPr>
            <a:picLocks noGrp="1" noChangeAspect="1"/>
          </p:cNvPicPr>
          <p:nvPr>
            <p:ph idx="1"/>
          </p:nvPr>
        </p:nvPicPr>
        <p:blipFill>
          <a:blip r:embed="rId2" cstate="print"/>
          <a:stretch>
            <a:fillRect/>
          </a:stretch>
        </p:blipFill>
        <p:spPr>
          <a:xfrm>
            <a:off x="251520" y="260648"/>
            <a:ext cx="8425609" cy="6192688"/>
          </a:xfrm>
        </p:spPr>
      </p:pic>
      <p:sp>
        <p:nvSpPr>
          <p:cNvPr id="5" name="TextBox 4"/>
          <p:cNvSpPr txBox="1"/>
          <p:nvPr/>
        </p:nvSpPr>
        <p:spPr>
          <a:xfrm>
            <a:off x="7308304" y="4725144"/>
            <a:ext cx="1584176" cy="1569660"/>
          </a:xfrm>
          <a:prstGeom prst="rect">
            <a:avLst/>
          </a:prstGeom>
          <a:noFill/>
        </p:spPr>
        <p:txBody>
          <a:bodyPr wrap="square" rtlCol="0">
            <a:spAutoFit/>
          </a:bodyPr>
          <a:lstStyle/>
          <a:p>
            <a:r>
              <a:rPr lang="en-GB" sz="9600" b="1" dirty="0" smtClean="0"/>
              <a:t>7</a:t>
            </a:r>
            <a:endParaRPr lang="en-GB" sz="9600" b="1" dirty="0"/>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ommunicating.jpg"/>
          <p:cNvPicPr>
            <a:picLocks noGrp="1" noChangeAspect="1"/>
          </p:cNvPicPr>
          <p:nvPr>
            <p:ph idx="1"/>
          </p:nvPr>
        </p:nvPicPr>
        <p:blipFill>
          <a:blip r:embed="rId2" cstate="print"/>
          <a:stretch>
            <a:fillRect/>
          </a:stretch>
        </p:blipFill>
        <p:spPr>
          <a:xfrm>
            <a:off x="251520" y="188640"/>
            <a:ext cx="8640960" cy="6192688"/>
          </a:xfrm>
        </p:spPr>
      </p:pic>
      <p:sp>
        <p:nvSpPr>
          <p:cNvPr id="5" name="TextBox 4"/>
          <p:cNvSpPr txBox="1"/>
          <p:nvPr/>
        </p:nvSpPr>
        <p:spPr>
          <a:xfrm>
            <a:off x="7884368" y="4797152"/>
            <a:ext cx="1584176" cy="1569660"/>
          </a:xfrm>
          <a:prstGeom prst="rect">
            <a:avLst/>
          </a:prstGeom>
          <a:noFill/>
        </p:spPr>
        <p:txBody>
          <a:bodyPr wrap="square" rtlCol="0">
            <a:spAutoFit/>
          </a:bodyPr>
          <a:lstStyle/>
          <a:p>
            <a:r>
              <a:rPr lang="en-GB" sz="9600" b="1" dirty="0" smtClean="0"/>
              <a:t>8</a:t>
            </a:r>
            <a:endParaRPr lang="en-GB" sz="9600" b="1"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Yes or No?</a:t>
            </a:r>
            <a:endParaRPr lang="en-GB"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marL="514350" indent="-514350">
              <a:buFont typeface="+mj-lt"/>
              <a:buAutoNum type="arabicPeriod"/>
            </a:pPr>
            <a:r>
              <a:rPr lang="en-GB" dirty="0" smtClean="0"/>
              <a:t>Posting content on the Internet (website/blog etc)?      UNLESS YOU CAN JUSTIFY UNDER AN EXCEPTION</a:t>
            </a:r>
          </a:p>
          <a:p>
            <a:pPr marL="514350" indent="-514350">
              <a:buFont typeface="+mj-lt"/>
              <a:buAutoNum type="arabicPeriod"/>
            </a:pPr>
            <a:r>
              <a:rPr lang="en-GB" dirty="0" smtClean="0"/>
              <a:t>Posting content on your VLE/Intranet?</a:t>
            </a:r>
          </a:p>
          <a:p>
            <a:pPr marL="514350" indent="-514350">
              <a:buNone/>
            </a:pPr>
            <a:r>
              <a:rPr lang="en-GB" dirty="0" smtClean="0"/>
              <a:t>UNLESS YOU CAN JUSTIFY UNDER AN EXCEPTION</a:t>
            </a:r>
          </a:p>
          <a:p>
            <a:pPr marL="514350" indent="-514350">
              <a:buNone/>
            </a:pPr>
            <a:r>
              <a:rPr lang="en-GB" dirty="0" smtClean="0"/>
              <a:t>3. Format Shifting       NOT YET!</a:t>
            </a:r>
          </a:p>
          <a:p>
            <a:pPr marL="514350" indent="-514350">
              <a:buNone/>
            </a:pPr>
            <a:r>
              <a:rPr lang="en-GB" dirty="0" smtClean="0"/>
              <a:t>4. Sharing with your friends?</a:t>
            </a:r>
          </a:p>
          <a:p>
            <a:pPr marL="514350" indent="-514350">
              <a:buNone/>
            </a:pPr>
            <a:r>
              <a:rPr lang="en-GB" dirty="0" smtClean="0"/>
              <a:t>5. Sharing with strangers?</a:t>
            </a:r>
          </a:p>
          <a:p>
            <a:pPr marL="514350" indent="-514350">
              <a:buNone/>
            </a:pPr>
            <a:r>
              <a:rPr lang="en-GB" dirty="0" smtClean="0"/>
              <a:t>6. Creating a site for sharing?</a:t>
            </a:r>
          </a:p>
          <a:p>
            <a:pPr marL="514350" indent="-514350">
              <a:buNone/>
            </a:pPr>
            <a:r>
              <a:rPr lang="en-GB" dirty="0" smtClean="0"/>
              <a:t>7. Using for “educational purposes”? UNLESS YOU CAN JUSTIFY UNDER AN EXCEPTION</a:t>
            </a:r>
          </a:p>
          <a:p>
            <a:pPr marL="514350" indent="-514350">
              <a:buNone/>
            </a:pPr>
            <a:r>
              <a:rPr lang="en-GB" dirty="0" smtClean="0"/>
              <a:t>8. Parody/satire?   NOT YET!</a:t>
            </a:r>
          </a:p>
          <a:p>
            <a:pPr marL="514350" indent="-514350">
              <a:buNone/>
            </a:pPr>
            <a:r>
              <a:rPr lang="en-GB" dirty="0" smtClean="0"/>
              <a:t>9. Using for research or private study?</a:t>
            </a:r>
          </a:p>
        </p:txBody>
      </p:sp>
      <p:sp>
        <p:nvSpPr>
          <p:cNvPr id="4" name="Date Placeholder 3"/>
          <p:cNvSpPr>
            <a:spLocks noGrp="1"/>
          </p:cNvSpPr>
          <p:nvPr>
            <p:ph type="dt" sz="half" idx="10"/>
          </p:nvPr>
        </p:nvSpPr>
        <p:spPr/>
        <p:txBody>
          <a:bodyPr/>
          <a:lstStyle/>
          <a:p>
            <a:fld id="{1703C2CA-1A1A-47E8-8AE5-480DE0294D16}" type="datetime1">
              <a:rPr lang="en-GB" smtClean="0"/>
              <a:pPr/>
              <a:t>02/07/2014</a:t>
            </a:fld>
            <a:endParaRPr lang="en-GB"/>
          </a:p>
        </p:txBody>
      </p:sp>
      <p:sp>
        <p:nvSpPr>
          <p:cNvPr id="5" name="Slide Number Placeholder 4"/>
          <p:cNvSpPr>
            <a:spLocks noGrp="1"/>
          </p:cNvSpPr>
          <p:nvPr>
            <p:ph type="sldNum" sz="quarter" idx="12"/>
          </p:nvPr>
        </p:nvSpPr>
        <p:spPr/>
        <p:txBody>
          <a:bodyPr/>
          <a:lstStyle/>
          <a:p>
            <a:fld id="{886C4799-0FB9-4213-8047-21BCF0BB4CA3}" type="slidenum">
              <a:rPr lang="en-GB" smtClean="0"/>
              <a:pPr/>
              <a:t>4</a:t>
            </a:fld>
            <a:endParaRPr lang="en-GB"/>
          </a:p>
        </p:txBody>
      </p:sp>
      <p:sp>
        <p:nvSpPr>
          <p:cNvPr id="6" name="Multiply 5"/>
          <p:cNvSpPr/>
          <p:nvPr/>
        </p:nvSpPr>
        <p:spPr>
          <a:xfrm>
            <a:off x="8028384" y="1556792"/>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7" name="Multiply 6"/>
          <p:cNvSpPr/>
          <p:nvPr/>
        </p:nvSpPr>
        <p:spPr>
          <a:xfrm>
            <a:off x="6228184" y="2348880"/>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9" name="Multiply 8"/>
          <p:cNvSpPr/>
          <p:nvPr/>
        </p:nvSpPr>
        <p:spPr>
          <a:xfrm>
            <a:off x="2987824" y="3068960"/>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 name="Multiply 9"/>
          <p:cNvSpPr/>
          <p:nvPr/>
        </p:nvSpPr>
        <p:spPr>
          <a:xfrm>
            <a:off x="4067944" y="3861048"/>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1" name="Multiply 10"/>
          <p:cNvSpPr/>
          <p:nvPr/>
        </p:nvSpPr>
        <p:spPr>
          <a:xfrm>
            <a:off x="4499992" y="4293096"/>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2" name="Multiply 11"/>
          <p:cNvSpPr/>
          <p:nvPr/>
        </p:nvSpPr>
        <p:spPr>
          <a:xfrm>
            <a:off x="5292080" y="4653136"/>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3" name="Multiply 12"/>
          <p:cNvSpPr/>
          <p:nvPr/>
        </p:nvSpPr>
        <p:spPr>
          <a:xfrm>
            <a:off x="5724128" y="5445224"/>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5" name="Multiply 14"/>
          <p:cNvSpPr/>
          <p:nvPr/>
        </p:nvSpPr>
        <p:spPr>
          <a:xfrm>
            <a:off x="4427984" y="5445224"/>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Multiply 13"/>
          <p:cNvSpPr/>
          <p:nvPr/>
        </p:nvSpPr>
        <p:spPr>
          <a:xfrm>
            <a:off x="4644008" y="3356992"/>
            <a:ext cx="554360" cy="626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9. Training</a:t>
            </a:r>
            <a:endParaRPr lang="en-GB" b="1" dirty="0"/>
          </a:p>
        </p:txBody>
      </p:sp>
      <p:pic>
        <p:nvPicPr>
          <p:cNvPr id="6" name="Content Placeholder 5" descr="Inverness Training Pics 037.jpg"/>
          <p:cNvPicPr>
            <a:picLocks noGrp="1" noChangeAspect="1"/>
          </p:cNvPicPr>
          <p:nvPr>
            <p:ph idx="1"/>
          </p:nvPr>
        </p:nvPicPr>
        <p:blipFill>
          <a:blip r:embed="rId2" cstate="print"/>
          <a:stretch>
            <a:fillRect/>
          </a:stretch>
        </p:blipFill>
        <p:spPr>
          <a:xfrm>
            <a:off x="1331640" y="1340768"/>
            <a:ext cx="6526820" cy="4351213"/>
          </a:xfrm>
        </p:spPr>
      </p:pic>
      <p:sp>
        <p:nvSpPr>
          <p:cNvPr id="7" name="TextBox 6"/>
          <p:cNvSpPr txBox="1"/>
          <p:nvPr/>
        </p:nvSpPr>
        <p:spPr>
          <a:xfrm>
            <a:off x="2267744" y="6093296"/>
            <a:ext cx="4824536" cy="369332"/>
          </a:xfrm>
          <a:prstGeom prst="rect">
            <a:avLst/>
          </a:prstGeom>
          <a:noFill/>
        </p:spPr>
        <p:txBody>
          <a:bodyPr wrap="square" rtlCol="0">
            <a:spAutoFit/>
          </a:bodyPr>
          <a:lstStyle/>
          <a:p>
            <a:r>
              <a:rPr lang="en-GB" dirty="0" smtClean="0"/>
              <a:t>© Courtesy of Alan Roberts</a:t>
            </a:r>
            <a:endParaRPr lang="en-GB" dirty="0"/>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optimising.jpg"/>
          <p:cNvPicPr>
            <a:picLocks noGrp="1" noChangeAspect="1"/>
          </p:cNvPicPr>
          <p:nvPr>
            <p:ph idx="1"/>
          </p:nvPr>
        </p:nvPicPr>
        <p:blipFill>
          <a:blip r:embed="rId2" cstate="print"/>
          <a:stretch>
            <a:fillRect/>
          </a:stretch>
        </p:blipFill>
        <p:spPr>
          <a:xfrm>
            <a:off x="539552" y="260648"/>
            <a:ext cx="8314114" cy="5655682"/>
          </a:xfrm>
        </p:spPr>
      </p:pic>
      <p:sp>
        <p:nvSpPr>
          <p:cNvPr id="5" name="TextBox 4"/>
          <p:cNvSpPr txBox="1"/>
          <p:nvPr/>
        </p:nvSpPr>
        <p:spPr>
          <a:xfrm>
            <a:off x="2987824" y="1988840"/>
            <a:ext cx="1584176" cy="1569660"/>
          </a:xfrm>
          <a:prstGeom prst="rect">
            <a:avLst/>
          </a:prstGeom>
          <a:noFill/>
        </p:spPr>
        <p:txBody>
          <a:bodyPr wrap="square" rtlCol="0">
            <a:spAutoFit/>
          </a:bodyPr>
          <a:lstStyle/>
          <a:p>
            <a:r>
              <a:rPr lang="en-GB" sz="9600" b="1" dirty="0" smtClean="0"/>
              <a:t>10</a:t>
            </a:r>
            <a:endParaRPr lang="en-GB" sz="9600" b="1" dirty="0"/>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GB" smtClean="0"/>
              <a:t>Thank you</a:t>
            </a:r>
          </a:p>
        </p:txBody>
      </p:sp>
      <p:sp>
        <p:nvSpPr>
          <p:cNvPr id="57346" name="Rectangle 3"/>
          <p:cNvSpPr>
            <a:spLocks noGrp="1" noChangeArrowheads="1"/>
          </p:cNvSpPr>
          <p:nvPr>
            <p:ph idx="1"/>
          </p:nvPr>
        </p:nvSpPr>
        <p:spPr/>
        <p:txBody>
          <a:bodyPr>
            <a:normAutofit fontScale="25000" lnSpcReduction="20000"/>
          </a:bodyPr>
          <a:lstStyle/>
          <a:p>
            <a:pPr>
              <a:buFont typeface="Wingdings" pitchFamily="2" charset="2"/>
              <a:buNone/>
            </a:pPr>
            <a:r>
              <a:rPr lang="en-GB" sz="5500" b="1" dirty="0" smtClean="0">
                <a:hlinkClick r:id="rId3"/>
              </a:rPr>
              <a:t>www.web2rights.com</a:t>
            </a:r>
            <a:endParaRPr lang="en-GB" sz="5500" b="1" dirty="0" smtClean="0"/>
          </a:p>
          <a:p>
            <a:pPr>
              <a:buFont typeface="Wingdings" pitchFamily="2" charset="2"/>
              <a:buNone/>
            </a:pPr>
            <a:endParaRPr lang="en-GB" sz="5500" b="1" dirty="0" smtClean="0">
              <a:hlinkClick r:id="rId4"/>
            </a:endParaRPr>
          </a:p>
          <a:p>
            <a:pPr>
              <a:buFont typeface="Wingdings" pitchFamily="2" charset="2"/>
              <a:buNone/>
            </a:pPr>
            <a:r>
              <a:rPr lang="en-GB" sz="5500" b="1" dirty="0" smtClean="0">
                <a:hlinkClick r:id="rId4"/>
              </a:rPr>
              <a:t>www.web2rights.com/OERIPRSupport</a:t>
            </a:r>
            <a:endParaRPr lang="en-GB" sz="5500" b="1" dirty="0" smtClean="0"/>
          </a:p>
          <a:p>
            <a:pPr>
              <a:buFont typeface="Wingdings" pitchFamily="2" charset="2"/>
              <a:buNone/>
            </a:pPr>
            <a:endParaRPr lang="en-GB" sz="5500" b="1" dirty="0" smtClean="0">
              <a:hlinkClick r:id="rId5"/>
            </a:endParaRPr>
          </a:p>
          <a:p>
            <a:pPr>
              <a:buFont typeface="Wingdings" pitchFamily="2" charset="2"/>
              <a:buNone/>
            </a:pPr>
            <a:r>
              <a:rPr lang="en-GB" sz="5500" b="1" dirty="0" err="1" smtClean="0">
                <a:hlinkClick r:id="rId5"/>
              </a:rPr>
              <a:t>www.ipo.gov.uk</a:t>
            </a:r>
            <a:endParaRPr lang="en-GB" sz="5500" b="1" dirty="0" smtClean="0"/>
          </a:p>
          <a:p>
            <a:pPr>
              <a:buFont typeface="Wingdings" pitchFamily="2" charset="2"/>
              <a:buNone/>
            </a:pPr>
            <a:endParaRPr lang="en-GB" sz="5500" b="1" dirty="0" smtClean="0">
              <a:hlinkClick r:id="rId6"/>
            </a:endParaRPr>
          </a:p>
          <a:p>
            <a:pPr>
              <a:buFont typeface="Wingdings" pitchFamily="2" charset="2"/>
              <a:buNone/>
            </a:pPr>
            <a:r>
              <a:rPr lang="en-GB" sz="5500" b="1" dirty="0" smtClean="0">
                <a:hlinkClick r:id="rId6"/>
              </a:rPr>
              <a:t>http://www.cilip.org.uk/cilip/advocacy-campaigns-awards/advocacy-campaigns/copyright/changes</a:t>
            </a:r>
          </a:p>
          <a:p>
            <a:pPr>
              <a:buFont typeface="Wingdings" pitchFamily="2" charset="2"/>
              <a:buNone/>
            </a:pPr>
            <a:r>
              <a:rPr lang="en-GB" sz="5500" b="1" dirty="0" smtClean="0">
                <a:hlinkClick r:id="rId6"/>
              </a:rPr>
              <a:t>copyright-law</a:t>
            </a:r>
            <a:endParaRPr lang="en-GB" sz="5500" b="1" dirty="0" smtClean="0"/>
          </a:p>
          <a:p>
            <a:pPr>
              <a:buFont typeface="Wingdings" pitchFamily="2" charset="2"/>
              <a:buNone/>
            </a:pPr>
            <a:endParaRPr lang="en-GB" sz="5500" b="1" dirty="0" smtClean="0">
              <a:hlinkClick r:id="rId7"/>
            </a:endParaRPr>
          </a:p>
          <a:p>
            <a:pPr>
              <a:buFont typeface="Wingdings" pitchFamily="2" charset="2"/>
              <a:buNone/>
            </a:pPr>
            <a:r>
              <a:rPr lang="en-GB" sz="5500" b="1" dirty="0" smtClean="0">
                <a:hlinkClick r:id="rId7"/>
              </a:rPr>
              <a:t>http://www.jisclegal.ac.uk/ManageContent/ViewDetail/ID/3596/Questions-and-Answers--Copyright</a:t>
            </a:r>
          </a:p>
          <a:p>
            <a:pPr>
              <a:buFont typeface="Wingdings" pitchFamily="2" charset="2"/>
              <a:buNone/>
            </a:pPr>
            <a:r>
              <a:rPr lang="en-GB" sz="5500" b="1" dirty="0" smtClean="0">
                <a:hlinkClick r:id="rId7"/>
              </a:rPr>
              <a:t>Changes-2014.aspx</a:t>
            </a:r>
            <a:endParaRPr lang="en-GB" sz="5500" b="1" dirty="0" smtClean="0"/>
          </a:p>
          <a:p>
            <a:pPr>
              <a:buFont typeface="Wingdings" pitchFamily="2" charset="2"/>
              <a:buNone/>
            </a:pPr>
            <a:endParaRPr lang="en-GB" b="1" dirty="0" smtClean="0"/>
          </a:p>
          <a:p>
            <a:pPr>
              <a:buFont typeface="Wingdings" pitchFamily="2" charset="2"/>
              <a:buNone/>
            </a:pPr>
            <a:endParaRPr lang="en-GB" b="1" dirty="0" smtClean="0"/>
          </a:p>
          <a:p>
            <a:pPr>
              <a:buFont typeface="Wingdings" pitchFamily="2" charset="2"/>
              <a:buNone/>
            </a:pPr>
            <a:r>
              <a:rPr lang="en-GB" sz="6400" b="1" i="1" dirty="0" smtClean="0"/>
              <a:t>Thank you for listening </a:t>
            </a:r>
          </a:p>
          <a:p>
            <a:pPr>
              <a:buFont typeface="Wingdings" pitchFamily="2" charset="2"/>
              <a:buNone/>
            </a:pPr>
            <a:endParaRPr lang="en-GB" sz="6400" b="1" i="1" dirty="0" smtClean="0"/>
          </a:p>
          <a:p>
            <a:pPr>
              <a:buFont typeface="Wingdings" pitchFamily="2" charset="2"/>
              <a:buNone/>
            </a:pPr>
            <a:r>
              <a:rPr lang="en-GB" sz="6400" b="1" i="1" dirty="0" smtClean="0"/>
              <a:t>Any questions or comments? </a:t>
            </a:r>
          </a:p>
          <a:p>
            <a:pPr>
              <a:buFont typeface="Wingdings" pitchFamily="2" charset="2"/>
              <a:buNone/>
            </a:pPr>
            <a:endParaRPr lang="en-GB" sz="6400" b="1" i="1" dirty="0" smtClean="0"/>
          </a:p>
          <a:p>
            <a:pPr>
              <a:buFont typeface="Wingdings" pitchFamily="2" charset="2"/>
              <a:buNone/>
            </a:pPr>
            <a:endParaRPr lang="en-GB" sz="6400" b="1" dirty="0" smtClean="0"/>
          </a:p>
          <a:p>
            <a:pPr>
              <a:buFont typeface="Wingdings" pitchFamily="2" charset="2"/>
              <a:buNone/>
            </a:pPr>
            <a:r>
              <a:rPr lang="en-GB" sz="6400" b="1" dirty="0" smtClean="0"/>
              <a:t>For further information please contact me at…..</a:t>
            </a:r>
          </a:p>
          <a:p>
            <a:pPr>
              <a:buFont typeface="Wingdings" pitchFamily="2" charset="2"/>
              <a:buNone/>
            </a:pPr>
            <a:endParaRPr lang="en-GB" sz="6400" b="1" dirty="0" smtClean="0"/>
          </a:p>
          <a:p>
            <a:pPr>
              <a:buFont typeface="Wingdings" pitchFamily="2" charset="2"/>
              <a:buNone/>
            </a:pPr>
            <a:r>
              <a:rPr lang="en-GB" sz="6400" b="1" dirty="0" smtClean="0"/>
              <a:t>Naomi Korn				</a:t>
            </a:r>
          </a:p>
          <a:p>
            <a:pPr>
              <a:buFont typeface="Wingdings" pitchFamily="2" charset="2"/>
              <a:buNone/>
            </a:pPr>
            <a:r>
              <a:rPr lang="en-GB" sz="6400" b="1" dirty="0" smtClean="0"/>
              <a:t>IPR Consultant			</a:t>
            </a:r>
            <a:endParaRPr lang="en-GB" sz="6400" dirty="0" smtClean="0"/>
          </a:p>
          <a:p>
            <a:pPr>
              <a:buFont typeface="Wingdings" pitchFamily="2" charset="2"/>
              <a:buNone/>
            </a:pPr>
            <a:r>
              <a:rPr lang="en-GB" sz="6400" dirty="0" err="1" smtClean="0">
                <a:hlinkClick r:id="rId8"/>
              </a:rPr>
              <a:t>naomi@naomikorn.com</a:t>
            </a:r>
            <a:r>
              <a:rPr lang="en-GB" sz="6400" dirty="0" smtClean="0"/>
              <a:t>		</a:t>
            </a:r>
          </a:p>
          <a:p>
            <a:pPr>
              <a:buFont typeface="Wingdings" pitchFamily="2" charset="2"/>
              <a:buNone/>
            </a:pPr>
            <a:endParaRPr lang="en-GB" sz="6400" dirty="0" smtClean="0"/>
          </a:p>
        </p:txBody>
      </p:sp>
      <p:sp>
        <p:nvSpPr>
          <p:cNvPr id="11" name="Footer Placeholder 3"/>
          <p:cNvSpPr>
            <a:spLocks noGrp="1"/>
          </p:cNvSpPr>
          <p:nvPr>
            <p:ph type="ftr" sz="quarter" idx="11"/>
          </p:nvPr>
        </p:nvSpPr>
        <p:spPr/>
        <p:txBody>
          <a:bodyPr/>
          <a:lstStyle/>
          <a:p>
            <a:pPr>
              <a:defRPr/>
            </a:pPr>
            <a:r>
              <a:rPr lang="en-GB" dirty="0">
                <a:solidFill>
                  <a:srgbClr val="FFFFFF"/>
                </a:solidFill>
              </a:rPr>
              <a:t>www.web2rights.com</a:t>
            </a:r>
            <a:endParaRPr lang="en-GB" dirty="0"/>
          </a:p>
        </p:txBody>
      </p:sp>
      <p:sp>
        <p:nvSpPr>
          <p:cNvPr id="57347" name="Text Box 4"/>
          <p:cNvSpPr txBox="1">
            <a:spLocks noChangeArrowheads="1"/>
          </p:cNvSpPr>
          <p:nvPr/>
        </p:nvSpPr>
        <p:spPr bwMode="auto">
          <a:xfrm>
            <a:off x="1905000" y="703263"/>
            <a:ext cx="6981825" cy="287337"/>
          </a:xfrm>
          <a:prstGeom prst="rect">
            <a:avLst/>
          </a:prstGeom>
          <a:noFill/>
          <a:ln w="9525">
            <a:noFill/>
            <a:miter lim="800000"/>
            <a:headEnd/>
            <a:tailEnd/>
          </a:ln>
        </p:spPr>
        <p:txBody>
          <a:bodyPr lIns="0" tIns="0" rIns="0" bIns="0"/>
          <a:lstStyle/>
          <a:p>
            <a:pPr algn="r">
              <a:spcBef>
                <a:spcPct val="50000"/>
              </a:spcBef>
            </a:pPr>
            <a:endParaRPr lang="en-GB" sz="1800" b="1" i="1" dirty="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05000" y="0"/>
            <a:ext cx="6983413" cy="1412776"/>
          </a:xfrm>
        </p:spPr>
        <p:txBody>
          <a:bodyPr>
            <a:noAutofit/>
          </a:bodyPr>
          <a:lstStyle/>
          <a:p>
            <a:pPr algn="ctr"/>
            <a:r>
              <a:rPr lang="en-GB" sz="2800" dirty="0" smtClean="0"/>
              <a:t>Setting the Scene 1.</a:t>
            </a:r>
          </a:p>
        </p:txBody>
      </p:sp>
      <p:sp>
        <p:nvSpPr>
          <p:cNvPr id="22532" name="Date Placeholder 5"/>
          <p:cNvSpPr>
            <a:spLocks noGrp="1"/>
          </p:cNvSpPr>
          <p:nvPr>
            <p:ph type="dt" sz="half" idx="10"/>
          </p:nvPr>
        </p:nvSpPr>
        <p:spPr>
          <a:noFill/>
        </p:spPr>
        <p:txBody>
          <a:bodyPr/>
          <a:lstStyle/>
          <a:p>
            <a:fld id="{4B6F79EE-835A-4294-A46B-B486BE9547CB}" type="datetime4">
              <a:rPr lang="en-GB"/>
              <a:pPr/>
              <a:t>02 July 2014</a:t>
            </a:fld>
            <a:endParaRPr lang="en-GB"/>
          </a:p>
        </p:txBody>
      </p:sp>
      <p:sp>
        <p:nvSpPr>
          <p:cNvPr id="22530" name="Footer Placeholder 3"/>
          <p:cNvSpPr>
            <a:spLocks noGrp="1"/>
          </p:cNvSpPr>
          <p:nvPr>
            <p:ph type="ftr" sz="quarter" idx="11"/>
          </p:nvPr>
        </p:nvSpPr>
        <p:spPr>
          <a:noFill/>
        </p:spPr>
        <p:txBody>
          <a:bodyPr/>
          <a:lstStyle/>
          <a:p>
            <a:r>
              <a:rPr lang="en-GB" smtClean="0">
                <a:solidFill>
                  <a:srgbClr val="FFFFFF"/>
                </a:solidFill>
                <a:latin typeface="Arial" pitchFamily="34" charset="0"/>
              </a:rPr>
              <a:t>www.web2rights.com</a:t>
            </a:r>
          </a:p>
        </p:txBody>
      </p:sp>
      <p:sp>
        <p:nvSpPr>
          <p:cNvPr id="22531" name="Slide Number Placeholder 4"/>
          <p:cNvSpPr>
            <a:spLocks noGrp="1"/>
          </p:cNvSpPr>
          <p:nvPr>
            <p:ph type="sldNum" sz="quarter" idx="12"/>
          </p:nvPr>
        </p:nvSpPr>
        <p:spPr>
          <a:noFill/>
        </p:spPr>
        <p:txBody>
          <a:bodyPr/>
          <a:lstStyle/>
          <a:p>
            <a:r>
              <a:rPr lang="en-GB"/>
              <a:t>|</a:t>
            </a:r>
            <a:r>
              <a:rPr lang="en-GB" b="0">
                <a:solidFill>
                  <a:srgbClr val="DACFCA"/>
                </a:solidFill>
              </a:rPr>
              <a:t>  Slide </a:t>
            </a:r>
            <a:fld id="{58D038CB-7FD3-402E-A358-87036B82884E}" type="slidenum">
              <a:rPr lang="en-GB" b="0"/>
              <a:pPr/>
              <a:t>5</a:t>
            </a:fld>
            <a:endParaRPr lang="en-GB" b="0">
              <a:solidFill>
                <a:srgbClr val="DACFCA"/>
              </a:solidFill>
            </a:endParaRPr>
          </a:p>
        </p:txBody>
      </p:sp>
      <p:sp>
        <p:nvSpPr>
          <p:cNvPr id="22533" name="AutoShape 4"/>
          <p:cNvSpPr>
            <a:spLocks noChangeArrowheads="1"/>
          </p:cNvSpPr>
          <p:nvPr/>
        </p:nvSpPr>
        <p:spPr bwMode="auto">
          <a:xfrm>
            <a:off x="1763713" y="1123950"/>
            <a:ext cx="1949450" cy="5238750"/>
          </a:xfrm>
          <a:prstGeom prst="upArrow">
            <a:avLst>
              <a:gd name="adj1" fmla="val 50000"/>
              <a:gd name="adj2" fmla="val 38617"/>
            </a:avLst>
          </a:prstGeom>
          <a:solidFill>
            <a:srgbClr val="92D050"/>
          </a:solidFill>
          <a:ln w="9525">
            <a:solidFill>
              <a:schemeClr val="tx1"/>
            </a:solidFill>
            <a:miter lim="800000"/>
            <a:headEnd/>
            <a:tailEnd/>
          </a:ln>
        </p:spPr>
        <p:txBody>
          <a:bodyPr wrap="none" anchor="ctr"/>
          <a:lstStyle/>
          <a:p>
            <a:endParaRPr lang="en-US"/>
          </a:p>
        </p:txBody>
      </p:sp>
      <p:sp>
        <p:nvSpPr>
          <p:cNvPr id="22534" name="AutoShape 5"/>
          <p:cNvSpPr>
            <a:spLocks noChangeArrowheads="1"/>
          </p:cNvSpPr>
          <p:nvPr/>
        </p:nvSpPr>
        <p:spPr bwMode="auto">
          <a:xfrm>
            <a:off x="4140200" y="6093296"/>
            <a:ext cx="1531938" cy="226542"/>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22535" name="TextBox 1"/>
          <p:cNvSpPr txBox="1">
            <a:spLocks noChangeArrowheads="1"/>
          </p:cNvSpPr>
          <p:nvPr/>
        </p:nvSpPr>
        <p:spPr bwMode="auto">
          <a:xfrm>
            <a:off x="3851275" y="1628775"/>
            <a:ext cx="4681538" cy="400050"/>
          </a:xfrm>
          <a:prstGeom prst="rect">
            <a:avLst/>
          </a:prstGeom>
          <a:noFill/>
          <a:ln w="9525">
            <a:noFill/>
            <a:miter lim="800000"/>
            <a:headEnd/>
            <a:tailEnd/>
          </a:ln>
        </p:spPr>
        <p:txBody>
          <a:bodyPr>
            <a:spAutoFit/>
          </a:bodyPr>
          <a:lstStyle/>
          <a:p>
            <a:r>
              <a:rPr lang="en-GB" sz="2000" dirty="0"/>
              <a:t>Speed of </a:t>
            </a:r>
            <a:r>
              <a:rPr lang="en-GB" sz="2000" dirty="0" smtClean="0"/>
              <a:t>technological change</a:t>
            </a:r>
            <a:endParaRPr lang="en-US" sz="2000" dirty="0"/>
          </a:p>
        </p:txBody>
      </p:sp>
      <p:sp>
        <p:nvSpPr>
          <p:cNvPr id="22536" name="TextBox 4"/>
          <p:cNvSpPr txBox="1">
            <a:spLocks noChangeArrowheads="1"/>
          </p:cNvSpPr>
          <p:nvPr/>
        </p:nvSpPr>
        <p:spPr bwMode="auto">
          <a:xfrm>
            <a:off x="5724525" y="5876925"/>
            <a:ext cx="3321050" cy="400050"/>
          </a:xfrm>
          <a:prstGeom prst="rect">
            <a:avLst/>
          </a:prstGeom>
          <a:noFill/>
          <a:ln w="9525">
            <a:noFill/>
            <a:miter lim="800000"/>
            <a:headEnd/>
            <a:tailEnd/>
          </a:ln>
        </p:spPr>
        <p:txBody>
          <a:bodyPr wrap="none">
            <a:spAutoFit/>
          </a:bodyPr>
          <a:lstStyle/>
          <a:p>
            <a:r>
              <a:rPr lang="en-US" sz="2000" dirty="0">
                <a:solidFill>
                  <a:srgbClr val="808080"/>
                </a:solidFill>
              </a:rPr>
              <a:t>Speed of legislative change</a:t>
            </a: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05000" y="0"/>
            <a:ext cx="6983413" cy="1412776"/>
          </a:xfrm>
        </p:spPr>
        <p:txBody>
          <a:bodyPr>
            <a:noAutofit/>
          </a:bodyPr>
          <a:lstStyle/>
          <a:p>
            <a:pPr algn="ctr"/>
            <a:r>
              <a:rPr lang="en-GB" sz="2800" dirty="0" smtClean="0"/>
              <a:t>Setting the Scene 2.</a:t>
            </a:r>
          </a:p>
        </p:txBody>
      </p:sp>
      <p:sp>
        <p:nvSpPr>
          <p:cNvPr id="22532" name="Date Placeholder 5"/>
          <p:cNvSpPr>
            <a:spLocks noGrp="1"/>
          </p:cNvSpPr>
          <p:nvPr>
            <p:ph type="dt" sz="half" idx="10"/>
          </p:nvPr>
        </p:nvSpPr>
        <p:spPr>
          <a:noFill/>
        </p:spPr>
        <p:txBody>
          <a:bodyPr/>
          <a:lstStyle/>
          <a:p>
            <a:fld id="{4B6F79EE-835A-4294-A46B-B486BE9547CB}" type="datetime4">
              <a:rPr lang="en-GB"/>
              <a:pPr/>
              <a:t>02 July 2014</a:t>
            </a:fld>
            <a:endParaRPr lang="en-GB"/>
          </a:p>
        </p:txBody>
      </p:sp>
      <p:sp>
        <p:nvSpPr>
          <p:cNvPr id="22530" name="Footer Placeholder 3"/>
          <p:cNvSpPr>
            <a:spLocks noGrp="1"/>
          </p:cNvSpPr>
          <p:nvPr>
            <p:ph type="ftr" sz="quarter" idx="11"/>
          </p:nvPr>
        </p:nvSpPr>
        <p:spPr>
          <a:noFill/>
        </p:spPr>
        <p:txBody>
          <a:bodyPr/>
          <a:lstStyle/>
          <a:p>
            <a:r>
              <a:rPr lang="en-GB" smtClean="0">
                <a:solidFill>
                  <a:srgbClr val="FFFFFF"/>
                </a:solidFill>
                <a:latin typeface="Arial" pitchFamily="34" charset="0"/>
              </a:rPr>
              <a:t>www.web2rights.com</a:t>
            </a:r>
          </a:p>
        </p:txBody>
      </p:sp>
      <p:sp>
        <p:nvSpPr>
          <p:cNvPr id="22531" name="Slide Number Placeholder 4"/>
          <p:cNvSpPr>
            <a:spLocks noGrp="1"/>
          </p:cNvSpPr>
          <p:nvPr>
            <p:ph type="sldNum" sz="quarter" idx="12"/>
          </p:nvPr>
        </p:nvSpPr>
        <p:spPr>
          <a:noFill/>
        </p:spPr>
        <p:txBody>
          <a:bodyPr/>
          <a:lstStyle/>
          <a:p>
            <a:r>
              <a:rPr lang="en-GB"/>
              <a:t>|</a:t>
            </a:r>
            <a:r>
              <a:rPr lang="en-GB" b="0">
                <a:solidFill>
                  <a:srgbClr val="DACFCA"/>
                </a:solidFill>
              </a:rPr>
              <a:t>  Slide </a:t>
            </a:r>
            <a:fld id="{58D038CB-7FD3-402E-A358-87036B82884E}" type="slidenum">
              <a:rPr lang="en-GB" b="0"/>
              <a:pPr/>
              <a:t>6</a:t>
            </a:fld>
            <a:endParaRPr lang="en-GB" b="0">
              <a:solidFill>
                <a:srgbClr val="DACFCA"/>
              </a:solidFill>
            </a:endParaRPr>
          </a:p>
        </p:txBody>
      </p:sp>
      <p:sp>
        <p:nvSpPr>
          <p:cNvPr id="22533" name="AutoShape 4"/>
          <p:cNvSpPr>
            <a:spLocks noChangeArrowheads="1"/>
          </p:cNvSpPr>
          <p:nvPr/>
        </p:nvSpPr>
        <p:spPr bwMode="auto">
          <a:xfrm>
            <a:off x="1763713" y="1123950"/>
            <a:ext cx="1949450" cy="5238750"/>
          </a:xfrm>
          <a:prstGeom prst="upArrow">
            <a:avLst>
              <a:gd name="adj1" fmla="val 50000"/>
              <a:gd name="adj2" fmla="val 38617"/>
            </a:avLst>
          </a:prstGeom>
          <a:solidFill>
            <a:srgbClr val="92D050"/>
          </a:solidFill>
          <a:ln w="9525">
            <a:solidFill>
              <a:schemeClr val="tx1"/>
            </a:solidFill>
            <a:miter lim="800000"/>
            <a:headEnd/>
            <a:tailEnd/>
          </a:ln>
        </p:spPr>
        <p:txBody>
          <a:bodyPr wrap="none" anchor="ctr"/>
          <a:lstStyle/>
          <a:p>
            <a:endParaRPr lang="en-US"/>
          </a:p>
        </p:txBody>
      </p:sp>
      <p:sp>
        <p:nvSpPr>
          <p:cNvPr id="22534" name="AutoShape 5"/>
          <p:cNvSpPr>
            <a:spLocks noChangeArrowheads="1"/>
          </p:cNvSpPr>
          <p:nvPr/>
        </p:nvSpPr>
        <p:spPr bwMode="auto">
          <a:xfrm>
            <a:off x="4140200" y="6093296"/>
            <a:ext cx="1531938" cy="226542"/>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22535" name="TextBox 1"/>
          <p:cNvSpPr txBox="1">
            <a:spLocks noChangeArrowheads="1"/>
          </p:cNvSpPr>
          <p:nvPr/>
        </p:nvSpPr>
        <p:spPr bwMode="auto">
          <a:xfrm>
            <a:off x="3851275" y="1628775"/>
            <a:ext cx="4681538" cy="400050"/>
          </a:xfrm>
          <a:prstGeom prst="rect">
            <a:avLst/>
          </a:prstGeom>
          <a:noFill/>
          <a:ln w="9525">
            <a:noFill/>
            <a:miter lim="800000"/>
            <a:headEnd/>
            <a:tailEnd/>
          </a:ln>
        </p:spPr>
        <p:txBody>
          <a:bodyPr>
            <a:spAutoFit/>
          </a:bodyPr>
          <a:lstStyle/>
          <a:p>
            <a:r>
              <a:rPr lang="en-GB" sz="2000" dirty="0"/>
              <a:t>Speed of </a:t>
            </a:r>
            <a:r>
              <a:rPr lang="en-GB" sz="2000" dirty="0" smtClean="0"/>
              <a:t>technological change</a:t>
            </a:r>
            <a:endParaRPr lang="en-US" sz="2000" dirty="0"/>
          </a:p>
        </p:txBody>
      </p:sp>
      <p:sp>
        <p:nvSpPr>
          <p:cNvPr id="22536" name="TextBox 4"/>
          <p:cNvSpPr txBox="1">
            <a:spLocks noChangeArrowheads="1"/>
          </p:cNvSpPr>
          <p:nvPr/>
        </p:nvSpPr>
        <p:spPr bwMode="auto">
          <a:xfrm>
            <a:off x="5724525" y="5876925"/>
            <a:ext cx="3321050" cy="400050"/>
          </a:xfrm>
          <a:prstGeom prst="rect">
            <a:avLst/>
          </a:prstGeom>
          <a:noFill/>
          <a:ln w="9525">
            <a:noFill/>
            <a:miter lim="800000"/>
            <a:headEnd/>
            <a:tailEnd/>
          </a:ln>
        </p:spPr>
        <p:txBody>
          <a:bodyPr wrap="none">
            <a:spAutoFit/>
          </a:bodyPr>
          <a:lstStyle/>
          <a:p>
            <a:r>
              <a:rPr lang="en-US" sz="2000" dirty="0">
                <a:solidFill>
                  <a:srgbClr val="808080"/>
                </a:solidFill>
              </a:rPr>
              <a:t>Speed of legislative change</a:t>
            </a:r>
          </a:p>
        </p:txBody>
      </p:sp>
      <p:sp>
        <p:nvSpPr>
          <p:cNvPr id="2051" name="Cloud"/>
          <p:cNvSpPr>
            <a:spLocks noChangeAspect="1" noEditPoints="1" noChangeArrowheads="1"/>
          </p:cNvSpPr>
          <p:nvPr/>
        </p:nvSpPr>
        <p:spPr bwMode="auto">
          <a:xfrm>
            <a:off x="3347864" y="2076734"/>
            <a:ext cx="4896544" cy="283796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4" name="TextBox 13"/>
          <p:cNvSpPr txBox="1"/>
          <p:nvPr/>
        </p:nvSpPr>
        <p:spPr>
          <a:xfrm>
            <a:off x="4716016" y="3068960"/>
            <a:ext cx="3528392" cy="923330"/>
          </a:xfrm>
          <a:prstGeom prst="rect">
            <a:avLst/>
          </a:prstGeom>
          <a:noFill/>
        </p:spPr>
        <p:txBody>
          <a:bodyPr wrap="square" rtlCol="0">
            <a:spAutoFit/>
          </a:bodyPr>
          <a:lstStyle/>
          <a:p>
            <a:pPr>
              <a:buFont typeface="Arial" pitchFamily="34" charset="0"/>
              <a:buChar char="•"/>
            </a:pPr>
            <a:r>
              <a:rPr lang="en-GB" dirty="0" smtClean="0"/>
              <a:t>Licences</a:t>
            </a:r>
          </a:p>
          <a:p>
            <a:pPr>
              <a:buFont typeface="Arial" pitchFamily="34" charset="0"/>
              <a:buChar char="•"/>
            </a:pPr>
            <a:r>
              <a:rPr lang="en-GB" dirty="0" smtClean="0"/>
              <a:t>Break the law/risk management</a:t>
            </a:r>
          </a:p>
          <a:p>
            <a:pPr>
              <a:buFont typeface="Arial" pitchFamily="34" charset="0"/>
              <a:buChar char="•"/>
            </a:pPr>
            <a:r>
              <a:rPr lang="en-GB" dirty="0" smtClean="0"/>
              <a:t>Don’t do it</a:t>
            </a:r>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05000" y="0"/>
            <a:ext cx="6983413" cy="1412776"/>
          </a:xfrm>
        </p:spPr>
        <p:txBody>
          <a:bodyPr>
            <a:noAutofit/>
          </a:bodyPr>
          <a:lstStyle/>
          <a:p>
            <a:pPr algn="ctr"/>
            <a:r>
              <a:rPr lang="en-GB" sz="2800" dirty="0" smtClean="0"/>
              <a:t>Setting the Scene 3.</a:t>
            </a:r>
          </a:p>
        </p:txBody>
      </p:sp>
      <p:sp>
        <p:nvSpPr>
          <p:cNvPr id="22532" name="Date Placeholder 5"/>
          <p:cNvSpPr>
            <a:spLocks noGrp="1"/>
          </p:cNvSpPr>
          <p:nvPr>
            <p:ph type="dt" sz="half" idx="10"/>
          </p:nvPr>
        </p:nvSpPr>
        <p:spPr>
          <a:noFill/>
        </p:spPr>
        <p:txBody>
          <a:bodyPr/>
          <a:lstStyle/>
          <a:p>
            <a:fld id="{4B6F79EE-835A-4294-A46B-B486BE9547CB}" type="datetime4">
              <a:rPr lang="en-GB"/>
              <a:pPr/>
              <a:t>02 July 2014</a:t>
            </a:fld>
            <a:endParaRPr lang="en-GB"/>
          </a:p>
        </p:txBody>
      </p:sp>
      <p:sp>
        <p:nvSpPr>
          <p:cNvPr id="22530" name="Footer Placeholder 3"/>
          <p:cNvSpPr>
            <a:spLocks noGrp="1"/>
          </p:cNvSpPr>
          <p:nvPr>
            <p:ph type="ftr" sz="quarter" idx="11"/>
          </p:nvPr>
        </p:nvSpPr>
        <p:spPr>
          <a:noFill/>
        </p:spPr>
        <p:txBody>
          <a:bodyPr/>
          <a:lstStyle/>
          <a:p>
            <a:r>
              <a:rPr lang="en-GB" smtClean="0">
                <a:solidFill>
                  <a:srgbClr val="FFFFFF"/>
                </a:solidFill>
                <a:latin typeface="Arial" pitchFamily="34" charset="0"/>
              </a:rPr>
              <a:t>www.web2rights.com</a:t>
            </a:r>
          </a:p>
        </p:txBody>
      </p:sp>
      <p:sp>
        <p:nvSpPr>
          <p:cNvPr id="22531" name="Slide Number Placeholder 4"/>
          <p:cNvSpPr>
            <a:spLocks noGrp="1"/>
          </p:cNvSpPr>
          <p:nvPr>
            <p:ph type="sldNum" sz="quarter" idx="12"/>
          </p:nvPr>
        </p:nvSpPr>
        <p:spPr>
          <a:noFill/>
        </p:spPr>
        <p:txBody>
          <a:bodyPr/>
          <a:lstStyle/>
          <a:p>
            <a:r>
              <a:rPr lang="en-GB"/>
              <a:t>|</a:t>
            </a:r>
            <a:r>
              <a:rPr lang="en-GB" b="0">
                <a:solidFill>
                  <a:srgbClr val="DACFCA"/>
                </a:solidFill>
              </a:rPr>
              <a:t>  Slide </a:t>
            </a:r>
            <a:fld id="{58D038CB-7FD3-402E-A358-87036B82884E}" type="slidenum">
              <a:rPr lang="en-GB" b="0"/>
              <a:pPr/>
              <a:t>7</a:t>
            </a:fld>
            <a:endParaRPr lang="en-GB" b="0">
              <a:solidFill>
                <a:srgbClr val="DACFCA"/>
              </a:solidFill>
            </a:endParaRPr>
          </a:p>
        </p:txBody>
      </p:sp>
      <p:sp>
        <p:nvSpPr>
          <p:cNvPr id="22533" name="AutoShape 4"/>
          <p:cNvSpPr>
            <a:spLocks noChangeArrowheads="1"/>
          </p:cNvSpPr>
          <p:nvPr/>
        </p:nvSpPr>
        <p:spPr bwMode="auto">
          <a:xfrm>
            <a:off x="1763713" y="1123950"/>
            <a:ext cx="1949450" cy="5238750"/>
          </a:xfrm>
          <a:prstGeom prst="upArrow">
            <a:avLst>
              <a:gd name="adj1" fmla="val 50000"/>
              <a:gd name="adj2" fmla="val 38617"/>
            </a:avLst>
          </a:prstGeom>
          <a:solidFill>
            <a:srgbClr val="92D050"/>
          </a:solidFill>
          <a:ln w="9525">
            <a:solidFill>
              <a:schemeClr val="tx1"/>
            </a:solidFill>
            <a:miter lim="800000"/>
            <a:headEnd/>
            <a:tailEnd/>
          </a:ln>
        </p:spPr>
        <p:txBody>
          <a:bodyPr wrap="none" anchor="ctr"/>
          <a:lstStyle/>
          <a:p>
            <a:endParaRPr lang="en-US"/>
          </a:p>
        </p:txBody>
      </p:sp>
      <p:sp>
        <p:nvSpPr>
          <p:cNvPr id="22535" name="TextBox 1"/>
          <p:cNvSpPr txBox="1">
            <a:spLocks noChangeArrowheads="1"/>
          </p:cNvSpPr>
          <p:nvPr/>
        </p:nvSpPr>
        <p:spPr bwMode="auto">
          <a:xfrm>
            <a:off x="3851275" y="1628775"/>
            <a:ext cx="4681538" cy="400050"/>
          </a:xfrm>
          <a:prstGeom prst="rect">
            <a:avLst/>
          </a:prstGeom>
          <a:noFill/>
          <a:ln w="9525">
            <a:noFill/>
            <a:miter lim="800000"/>
            <a:headEnd/>
            <a:tailEnd/>
          </a:ln>
        </p:spPr>
        <p:txBody>
          <a:bodyPr>
            <a:spAutoFit/>
          </a:bodyPr>
          <a:lstStyle/>
          <a:p>
            <a:r>
              <a:rPr lang="en-GB" sz="2000" dirty="0"/>
              <a:t>Speed of </a:t>
            </a:r>
            <a:r>
              <a:rPr lang="en-GB" sz="2000" dirty="0" smtClean="0"/>
              <a:t>technological change</a:t>
            </a:r>
            <a:endParaRPr lang="en-US" sz="2000" dirty="0"/>
          </a:p>
        </p:txBody>
      </p:sp>
      <p:sp>
        <p:nvSpPr>
          <p:cNvPr id="22536" name="TextBox 4"/>
          <p:cNvSpPr txBox="1">
            <a:spLocks noChangeArrowheads="1"/>
          </p:cNvSpPr>
          <p:nvPr/>
        </p:nvSpPr>
        <p:spPr bwMode="auto">
          <a:xfrm>
            <a:off x="5724525" y="5876925"/>
            <a:ext cx="3321050" cy="400050"/>
          </a:xfrm>
          <a:prstGeom prst="rect">
            <a:avLst/>
          </a:prstGeom>
          <a:noFill/>
          <a:ln w="9525">
            <a:noFill/>
            <a:miter lim="800000"/>
            <a:headEnd/>
            <a:tailEnd/>
          </a:ln>
        </p:spPr>
        <p:txBody>
          <a:bodyPr wrap="none">
            <a:spAutoFit/>
          </a:bodyPr>
          <a:lstStyle/>
          <a:p>
            <a:r>
              <a:rPr lang="en-US" sz="2000" dirty="0">
                <a:solidFill>
                  <a:srgbClr val="808080"/>
                </a:solidFill>
              </a:rPr>
              <a:t>Speed of legislative change</a:t>
            </a:r>
          </a:p>
        </p:txBody>
      </p:sp>
      <p:sp>
        <p:nvSpPr>
          <p:cNvPr id="11" name="AutoShape 5"/>
          <p:cNvSpPr>
            <a:spLocks noChangeArrowheads="1"/>
          </p:cNvSpPr>
          <p:nvPr/>
        </p:nvSpPr>
        <p:spPr bwMode="auto">
          <a:xfrm>
            <a:off x="4140200" y="4725144"/>
            <a:ext cx="1531938" cy="1594694"/>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12" name="Cloud"/>
          <p:cNvSpPr>
            <a:spLocks noChangeAspect="1" noEditPoints="1" noChangeArrowheads="1"/>
          </p:cNvSpPr>
          <p:nvPr/>
        </p:nvSpPr>
        <p:spPr bwMode="auto">
          <a:xfrm>
            <a:off x="4139952" y="2564904"/>
            <a:ext cx="3168352" cy="201622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buFont typeface="Arial" pitchFamily="34" charset="0"/>
              <a:buChar char="•"/>
            </a:pPr>
            <a:r>
              <a:rPr lang="en-GB" dirty="0" smtClean="0"/>
              <a:t>Licences</a:t>
            </a:r>
          </a:p>
          <a:p>
            <a:pPr>
              <a:buFont typeface="Arial" pitchFamily="34" charset="0"/>
              <a:buChar char="•"/>
            </a:pPr>
            <a:r>
              <a:rPr lang="en-GB" dirty="0" smtClean="0"/>
              <a:t>Break the law/risk management</a:t>
            </a:r>
          </a:p>
          <a:p>
            <a:pPr>
              <a:buFont typeface="Arial" pitchFamily="34" charset="0"/>
              <a:buChar char="•"/>
            </a:pPr>
            <a:r>
              <a:rPr lang="en-GB" dirty="0" smtClean="0"/>
              <a:t>Don’t do it</a:t>
            </a:r>
            <a:endParaRPr lang="en-GB" dirty="0"/>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smtClean="0">
                <a:solidFill>
                  <a:srgbClr val="808080"/>
                </a:solidFill>
              </a:rPr>
              <a:t>Lost in the Copyright Maze</a:t>
            </a:r>
          </a:p>
        </p:txBody>
      </p:sp>
      <p:sp>
        <p:nvSpPr>
          <p:cNvPr id="48134" name="Date Placeholder 5"/>
          <p:cNvSpPr>
            <a:spLocks noGrp="1"/>
          </p:cNvSpPr>
          <p:nvPr>
            <p:ph type="dt" sz="half" idx="10"/>
          </p:nvPr>
        </p:nvSpPr>
        <p:spPr>
          <a:noFill/>
        </p:spPr>
        <p:txBody>
          <a:bodyPr/>
          <a:lstStyle/>
          <a:p>
            <a:fld id="{DEF27E85-85EE-48B5-B990-38483F17103E}" type="datetime4">
              <a:rPr lang="en-GB"/>
              <a:pPr/>
              <a:t>02 July 2014</a:t>
            </a:fld>
            <a:endParaRPr lang="en-GB"/>
          </a:p>
        </p:txBody>
      </p:sp>
      <p:sp>
        <p:nvSpPr>
          <p:cNvPr id="8" name="Footer Placeholder 3"/>
          <p:cNvSpPr>
            <a:spLocks noGrp="1"/>
          </p:cNvSpPr>
          <p:nvPr>
            <p:ph type="ftr" sz="quarter" idx="11"/>
          </p:nvPr>
        </p:nvSpPr>
        <p:spPr/>
        <p:txBody>
          <a:bodyPr/>
          <a:lstStyle/>
          <a:p>
            <a:pPr>
              <a:defRPr/>
            </a:pPr>
            <a:r>
              <a:rPr lang="en-GB" dirty="0">
                <a:solidFill>
                  <a:srgbClr val="FFFFFF"/>
                </a:solidFill>
              </a:rPr>
              <a:t>www.web2rights.com</a:t>
            </a:r>
            <a:endParaRPr lang="en-GB" dirty="0"/>
          </a:p>
        </p:txBody>
      </p:sp>
      <p:sp>
        <p:nvSpPr>
          <p:cNvPr id="48133" name="Slide Number Placeholder 4"/>
          <p:cNvSpPr>
            <a:spLocks noGrp="1"/>
          </p:cNvSpPr>
          <p:nvPr>
            <p:ph type="sldNum" sz="quarter" idx="12"/>
          </p:nvPr>
        </p:nvSpPr>
        <p:spPr>
          <a:noFill/>
        </p:spPr>
        <p:txBody>
          <a:bodyPr/>
          <a:lstStyle/>
          <a:p>
            <a:r>
              <a:rPr lang="en-GB"/>
              <a:t>|</a:t>
            </a:r>
            <a:r>
              <a:rPr lang="en-GB" b="0">
                <a:solidFill>
                  <a:srgbClr val="DACFCA"/>
                </a:solidFill>
              </a:rPr>
              <a:t>  Slide </a:t>
            </a:r>
            <a:fld id="{4D5B13C8-951C-4182-8373-F5C3E32465CE}" type="slidenum">
              <a:rPr lang="en-GB" b="0"/>
              <a:pPr/>
              <a:t>8</a:t>
            </a:fld>
            <a:endParaRPr lang="en-GB" b="0">
              <a:solidFill>
                <a:srgbClr val="DACFCA"/>
              </a:solidFill>
            </a:endParaRPr>
          </a:p>
        </p:txBody>
      </p:sp>
      <p:pic>
        <p:nvPicPr>
          <p:cNvPr id="7" name="Picture 6"/>
          <p:cNvPicPr>
            <a:picLocks noChangeAspect="1"/>
          </p:cNvPicPr>
          <p:nvPr/>
        </p:nvPicPr>
        <p:blipFill>
          <a:blip r:embed="rId3" cstate="print"/>
          <a:stretch>
            <a:fillRect/>
          </a:stretch>
        </p:blipFill>
        <p:spPr>
          <a:xfrm>
            <a:off x="1979712" y="1340768"/>
            <a:ext cx="5360144" cy="4020108"/>
          </a:xfrm>
          <a:prstGeom prst="rect">
            <a:avLst/>
          </a:prstGeom>
        </p:spPr>
        <p:style>
          <a:lnRef idx="0">
            <a:schemeClr val="accent5"/>
          </a:lnRef>
          <a:fillRef idx="3">
            <a:schemeClr val="accent5"/>
          </a:fillRef>
          <a:effectRef idx="3">
            <a:schemeClr val="accent5"/>
          </a:effectRef>
          <a:fontRef idx="minor">
            <a:schemeClr val="lt1"/>
          </a:fontRef>
        </p:style>
      </p:pic>
      <p:sp>
        <p:nvSpPr>
          <p:cNvPr id="48131" name="TextBox 7"/>
          <p:cNvSpPr txBox="1">
            <a:spLocks noChangeArrowheads="1"/>
          </p:cNvSpPr>
          <p:nvPr/>
        </p:nvSpPr>
        <p:spPr bwMode="auto">
          <a:xfrm>
            <a:off x="611188" y="5805488"/>
            <a:ext cx="2667000" cy="661987"/>
          </a:xfrm>
          <a:prstGeom prst="rect">
            <a:avLst/>
          </a:prstGeom>
          <a:noFill/>
          <a:ln w="9525">
            <a:noFill/>
            <a:miter lim="800000"/>
            <a:headEnd/>
            <a:tailEnd/>
          </a:ln>
        </p:spPr>
        <p:txBody>
          <a:bodyPr wrap="none">
            <a:spAutoFit/>
          </a:bodyPr>
          <a:lstStyle/>
          <a:p>
            <a:r>
              <a:rPr lang="en-US" sz="900"/>
              <a:t>Courtesy of Geograph: By Brian Robert Marshall</a:t>
            </a:r>
          </a:p>
          <a:p>
            <a:r>
              <a:rPr lang="en-US" sz="900">
                <a:hlinkClick r:id="rId4"/>
              </a:rPr>
              <a:t>http://www.geograph.org.uk/photo/938546</a:t>
            </a:r>
            <a:endParaRPr lang="en-US" sz="900"/>
          </a:p>
          <a:p>
            <a:r>
              <a:rPr lang="en-US" sz="900"/>
              <a:t>Licensed under a CC BY SA</a:t>
            </a:r>
          </a:p>
          <a:p>
            <a:endParaRPr lang="en-US" sz="100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Hargreaves</a:t>
            </a:r>
            <a:endParaRPr lang="en-GB" dirty="0"/>
          </a:p>
        </p:txBody>
      </p:sp>
      <p:graphicFrame>
        <p:nvGraphicFramePr>
          <p:cNvPr id="6" name="Content Placeholder 2"/>
          <p:cNvGraphicFramePr>
            <a:graphicFrameLocks noGrp="1"/>
          </p:cNvGraphicFramePr>
          <p:nvPr>
            <p:ph idx="1"/>
            <p:extLst>
              <p:ext uri="{D42A27DB-BD31-4B8C-83A1-F6EECF244321}">
                <p14:modId xmlns:p14="http://schemas.microsoft.com/office/powerpoint/2010/main" xmlns="" val="16279624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GB" smtClean="0"/>
              <a:t>6 March 2013</a:t>
            </a:r>
            <a:endParaRPr lang="en-GB" dirty="0"/>
          </a:p>
        </p:txBody>
      </p:sp>
      <p:sp>
        <p:nvSpPr>
          <p:cNvPr id="5" name="Slide Number Placeholder 4"/>
          <p:cNvSpPr>
            <a:spLocks noGrp="1"/>
          </p:cNvSpPr>
          <p:nvPr>
            <p:ph type="sldNum" sz="quarter" idx="12"/>
          </p:nvPr>
        </p:nvSpPr>
        <p:spPr/>
        <p:txBody>
          <a:bodyPr/>
          <a:lstStyle/>
          <a:p>
            <a:endParaRPr lang="en-GB" dirty="0"/>
          </a:p>
        </p:txBody>
      </p:sp>
      <p:sp>
        <p:nvSpPr>
          <p:cNvPr id="7" name="TextBox 6"/>
          <p:cNvSpPr txBox="1"/>
          <p:nvPr/>
        </p:nvSpPr>
        <p:spPr>
          <a:xfrm>
            <a:off x="1331640" y="5877272"/>
            <a:ext cx="4824536" cy="276999"/>
          </a:xfrm>
          <a:prstGeom prst="rect">
            <a:avLst/>
          </a:prstGeom>
          <a:noFill/>
        </p:spPr>
        <p:txBody>
          <a:bodyPr wrap="square" rtlCol="0">
            <a:spAutoFit/>
          </a:bodyPr>
          <a:lstStyle/>
          <a:p>
            <a:r>
              <a:rPr lang="en-GB" sz="1200" dirty="0" smtClean="0"/>
              <a:t>Adapted from an original by  Ben White, with kind permission</a:t>
            </a:r>
            <a:endParaRPr lang="en-GB" sz="1200" dirty="0"/>
          </a:p>
        </p:txBody>
      </p:sp>
    </p:spTree>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3.8|7.5|3|5.6|4.3|9.5|9.1"/>
</p:tagLst>
</file>

<file path=ppt/tags/tag10.xml><?xml version="1.0" encoding="utf-8"?>
<p:tagLst xmlns:a="http://schemas.openxmlformats.org/drawingml/2006/main" xmlns:r="http://schemas.openxmlformats.org/officeDocument/2006/relationships" xmlns:p="http://schemas.openxmlformats.org/presentationml/2006/main">
  <p:tag name="TIMING" val="|4.8|8.1|7.6|7.2|32.7|35.4|5"/>
</p:tagLst>
</file>

<file path=ppt/tags/tag11.xml><?xml version="1.0" encoding="utf-8"?>
<p:tagLst xmlns:a="http://schemas.openxmlformats.org/drawingml/2006/main" xmlns:r="http://schemas.openxmlformats.org/officeDocument/2006/relationships" xmlns:p="http://schemas.openxmlformats.org/presentationml/2006/main">
  <p:tag name="TIMING" val="|18.9|0.7|6.6|8.2|7.7|5.6"/>
</p:tagLst>
</file>

<file path=ppt/tags/tag12.xml><?xml version="1.0" encoding="utf-8"?>
<p:tagLst xmlns:a="http://schemas.openxmlformats.org/drawingml/2006/main" xmlns:r="http://schemas.openxmlformats.org/officeDocument/2006/relationships" xmlns:p="http://schemas.openxmlformats.org/presentationml/2006/main">
  <p:tag name="TIMING" val="|0.3|0.1|0.2|0.2|0.1"/>
</p:tagLst>
</file>

<file path=ppt/tags/tag2.xml><?xml version="1.0" encoding="utf-8"?>
<p:tagLst xmlns:a="http://schemas.openxmlformats.org/drawingml/2006/main" xmlns:r="http://schemas.openxmlformats.org/officeDocument/2006/relationships" xmlns:p="http://schemas.openxmlformats.org/presentationml/2006/main">
  <p:tag name="TIMING" val="|1.2|5.3|6|3.7|10|1.9|14.2|5.1|1.7|6.9"/>
</p:tagLst>
</file>

<file path=ppt/tags/tag3.xml><?xml version="1.0" encoding="utf-8"?>
<p:tagLst xmlns:a="http://schemas.openxmlformats.org/drawingml/2006/main" xmlns:r="http://schemas.openxmlformats.org/officeDocument/2006/relationships" xmlns:p="http://schemas.openxmlformats.org/presentationml/2006/main">
  <p:tag name="TIMING" val="|1.6|2.4|3.5|17.5|2.4|15.5|5.2|6.2"/>
</p:tagLst>
</file>

<file path=ppt/tags/tag4.xml><?xml version="1.0" encoding="utf-8"?>
<p:tagLst xmlns:a="http://schemas.openxmlformats.org/drawingml/2006/main" xmlns:r="http://schemas.openxmlformats.org/officeDocument/2006/relationships" xmlns:p="http://schemas.openxmlformats.org/presentationml/2006/main">
  <p:tag name="TIMING" val="|13|14.5|4.2|3.2|4.9|1.5|51"/>
</p:tagLst>
</file>

<file path=ppt/tags/tag5.xml><?xml version="1.0" encoding="utf-8"?>
<p:tagLst xmlns:a="http://schemas.openxmlformats.org/drawingml/2006/main" xmlns:r="http://schemas.openxmlformats.org/officeDocument/2006/relationships" xmlns:p="http://schemas.openxmlformats.org/presentationml/2006/main">
  <p:tag name="TIMING" val="|1.1|0.1|0.1|0.2|0.2|0.2|0.2|0.2"/>
</p:tagLst>
</file>

<file path=ppt/tags/tag6.xml><?xml version="1.0" encoding="utf-8"?>
<p:tagLst xmlns:a="http://schemas.openxmlformats.org/drawingml/2006/main" xmlns:r="http://schemas.openxmlformats.org/officeDocument/2006/relationships" xmlns:p="http://schemas.openxmlformats.org/presentationml/2006/main">
  <p:tag name="TIMING" val="|3.2|4.4|18.8|14.5|4|22.2"/>
</p:tagLst>
</file>

<file path=ppt/tags/tag7.xml><?xml version="1.0" encoding="utf-8"?>
<p:tagLst xmlns:a="http://schemas.openxmlformats.org/drawingml/2006/main" xmlns:r="http://schemas.openxmlformats.org/officeDocument/2006/relationships" xmlns:p="http://schemas.openxmlformats.org/presentationml/2006/main">
  <p:tag name="TIMING" val="|12.1|12.2|33.2|9.9|4.9|4.7|45.8|8.7"/>
</p:tagLst>
</file>

<file path=ppt/tags/tag8.xml><?xml version="1.0" encoding="utf-8"?>
<p:tagLst xmlns:a="http://schemas.openxmlformats.org/drawingml/2006/main" xmlns:r="http://schemas.openxmlformats.org/officeDocument/2006/relationships" xmlns:p="http://schemas.openxmlformats.org/presentationml/2006/main">
  <p:tag name="TIMING" val="|7.9|2.7|5.6|12.6|15.8|20.6|3.9|13.2|4.9|8.8|36|8"/>
</p:tagLst>
</file>

<file path=ppt/tags/tag9.xml><?xml version="1.0" encoding="utf-8"?>
<p:tagLst xmlns:a="http://schemas.openxmlformats.org/drawingml/2006/main" xmlns:r="http://schemas.openxmlformats.org/officeDocument/2006/relationships" xmlns:p="http://schemas.openxmlformats.org/presentationml/2006/main">
  <p:tag name="TIMING" val="|5.6|6.9|2.2|2.7|9.4|1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2621</TotalTime>
  <Words>2391</Words>
  <Application>Microsoft Office PowerPoint</Application>
  <PresentationFormat>On-screen Show (4:3)</PresentationFormat>
  <Paragraphs>352</Paragraphs>
  <Slides>42</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Custom Design</vt:lpstr>
      <vt:lpstr>Visio</vt:lpstr>
      <vt:lpstr>Digital Copyright and the New Laws: What do they mean for you? </vt:lpstr>
      <vt:lpstr>What we are going to do today?</vt:lpstr>
      <vt:lpstr>Can you do this without permission? </vt:lpstr>
      <vt:lpstr>Yes or No?</vt:lpstr>
      <vt:lpstr>Setting the Scene 1.</vt:lpstr>
      <vt:lpstr>Setting the Scene 2.</vt:lpstr>
      <vt:lpstr>Setting the Scene 3.</vt:lpstr>
      <vt:lpstr>Lost in the Copyright Maze</vt:lpstr>
      <vt:lpstr>History of Hargreaves</vt:lpstr>
      <vt:lpstr>Hargreaves Review of IP: Key points</vt:lpstr>
      <vt:lpstr>New Exceptions to Copyright 1</vt:lpstr>
      <vt:lpstr>New Exceptions to Copyright 2</vt:lpstr>
      <vt:lpstr>New Exceptions to Copyright 3</vt:lpstr>
      <vt:lpstr>What is Fair Dealing?</vt:lpstr>
      <vt:lpstr>Accessible copies for disabled users  - S31</vt:lpstr>
      <vt:lpstr>Fair dealing for instruction – S32</vt:lpstr>
      <vt:lpstr>Recording of Broadcasts – S35</vt:lpstr>
      <vt:lpstr>Copying and Use of Extract of Works by Educational Establishments – S36</vt:lpstr>
      <vt:lpstr>Library Privilege Copying to  Individuals S.42-43</vt:lpstr>
      <vt:lpstr>Library Privilege Copying for Other  Libraries – S41-42</vt:lpstr>
      <vt:lpstr>Library/Archival Preservation – S42</vt:lpstr>
      <vt:lpstr>Making Works Available Through         Dedicated Terminals – S40B</vt:lpstr>
      <vt:lpstr>Text &amp; Data Mining – Big Data</vt:lpstr>
      <vt:lpstr>What is probably NOT Fair Dealing</vt:lpstr>
      <vt:lpstr>When do the exceptions come into their own?</vt:lpstr>
      <vt:lpstr>Is the CLA licence superfluous?</vt:lpstr>
      <vt:lpstr>What do they mean for you?</vt:lpstr>
      <vt:lpstr>What we can expect! Quotation – S30</vt:lpstr>
      <vt:lpstr>Slide 29</vt:lpstr>
      <vt:lpstr>Orphan Work Exception vs. Licensing Scheme </vt:lpstr>
      <vt:lpstr>What You Need to Do Next  (In 10 Steps):</vt:lpstr>
      <vt:lpstr>1. Understanding</vt:lpstr>
      <vt:lpstr>Slide 33</vt:lpstr>
      <vt:lpstr>3. Knowing </vt:lpstr>
      <vt:lpstr>Slide 35</vt:lpstr>
      <vt:lpstr>5. Developing</vt:lpstr>
      <vt:lpstr>Slide 37</vt:lpstr>
      <vt:lpstr>Slide 38</vt:lpstr>
      <vt:lpstr>Slide 39</vt:lpstr>
      <vt:lpstr>9. Training</vt:lpstr>
      <vt:lpstr>Slide 41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in the Digital Environment</dc:title>
  <dc:creator>Naomi Korn</dc:creator>
  <cp:lastModifiedBy>Naomi Korn</cp:lastModifiedBy>
  <cp:revision>88</cp:revision>
  <dcterms:created xsi:type="dcterms:W3CDTF">2012-10-23T11:50:07Z</dcterms:created>
  <dcterms:modified xsi:type="dcterms:W3CDTF">2014-07-02T06:48:53Z</dcterms:modified>
</cp:coreProperties>
</file>